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50"/>
  </p:notesMasterIdLst>
  <p:handoutMasterIdLst>
    <p:handoutMasterId r:id="rId51"/>
  </p:handoutMasterIdLst>
  <p:sldIdLst>
    <p:sldId id="343" r:id="rId2"/>
    <p:sldId id="630" r:id="rId3"/>
    <p:sldId id="390" r:id="rId4"/>
    <p:sldId id="356" r:id="rId5"/>
    <p:sldId id="565" r:id="rId6"/>
    <p:sldId id="561" r:id="rId7"/>
    <p:sldId id="563" r:id="rId8"/>
    <p:sldId id="631" r:id="rId9"/>
    <p:sldId id="665" r:id="rId10"/>
    <p:sldId id="400" r:id="rId11"/>
    <p:sldId id="570" r:id="rId12"/>
    <p:sldId id="404" r:id="rId13"/>
    <p:sldId id="544" r:id="rId14"/>
    <p:sldId id="407" r:id="rId15"/>
    <p:sldId id="573" r:id="rId16"/>
    <p:sldId id="664" r:id="rId17"/>
    <p:sldId id="558" r:id="rId18"/>
    <p:sldId id="576" r:id="rId19"/>
    <p:sldId id="574" r:id="rId20"/>
    <p:sldId id="569" r:id="rId21"/>
    <p:sldId id="663" r:id="rId22"/>
    <p:sldId id="429" r:id="rId23"/>
    <p:sldId id="440" r:id="rId24"/>
    <p:sldId id="580" r:id="rId25"/>
    <p:sldId id="662" r:id="rId26"/>
    <p:sldId id="581" r:id="rId27"/>
    <p:sldId id="577" r:id="rId28"/>
    <p:sldId id="661" r:id="rId29"/>
    <p:sldId id="458" r:id="rId30"/>
    <p:sldId id="459" r:id="rId31"/>
    <p:sldId id="634" r:id="rId32"/>
    <p:sldId id="611" r:id="rId33"/>
    <p:sldId id="632" r:id="rId34"/>
    <p:sldId id="669" r:id="rId35"/>
    <p:sldId id="623" r:id="rId36"/>
    <p:sldId id="659" r:id="rId37"/>
    <p:sldId id="582" r:id="rId38"/>
    <p:sldId id="602" r:id="rId39"/>
    <p:sldId id="603" r:id="rId40"/>
    <p:sldId id="605" r:id="rId41"/>
    <p:sldId id="607" r:id="rId42"/>
    <p:sldId id="633" r:id="rId43"/>
    <p:sldId id="357" r:id="rId44"/>
    <p:sldId id="656" r:id="rId45"/>
    <p:sldId id="667" r:id="rId46"/>
    <p:sldId id="622" r:id="rId47"/>
    <p:sldId id="654" r:id="rId48"/>
    <p:sldId id="670" r:id="rId49"/>
  </p:sldIdLst>
  <p:sldSz cx="11704638" cy="6583363"/>
  <p:notesSz cx="6797675" cy="9928225"/>
  <p:defaultTextStyle>
    <a:defPPr>
      <a:defRPr lang="en-US"/>
    </a:defPPr>
    <a:lvl1pPr marL="0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85216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70432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55648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40864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926080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511296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96512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81728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D445B28-2DF8-C647-B51D-A9255CEA9F5B}">
          <p14:sldIdLst>
            <p14:sldId id="343"/>
            <p14:sldId id="630"/>
            <p14:sldId id="390"/>
            <p14:sldId id="356"/>
          </p14:sldIdLst>
        </p14:section>
        <p14:section name="SKYBET HISTORY" id="{4ABD0BC3-F9C1-5745-AFC5-710FB564FB29}">
          <p14:sldIdLst>
            <p14:sldId id="565"/>
            <p14:sldId id="561"/>
            <p14:sldId id="563"/>
            <p14:sldId id="631"/>
          </p14:sldIdLst>
        </p14:section>
        <p14:section name="DATA TRIBE HISTORY" id="{791F10C9-18E0-AD47-8AE1-E24C0F7DE646}">
          <p14:sldIdLst>
            <p14:sldId id="665"/>
            <p14:sldId id="400"/>
            <p14:sldId id="570"/>
            <p14:sldId id="404"/>
            <p14:sldId id="544"/>
            <p14:sldId id="407"/>
            <p14:sldId id="573"/>
          </p14:sldIdLst>
        </p14:section>
        <p14:section name="DATOPS SQUAD - the problem" id="{D2D89999-931C-3B41-8886-AB2D880EA873}">
          <p14:sldIdLst>
            <p14:sldId id="664"/>
            <p14:sldId id="558"/>
            <p14:sldId id="576"/>
            <p14:sldId id="574"/>
            <p14:sldId id="569"/>
          </p14:sldIdLst>
        </p14:section>
        <p14:section name="DEVOPS REVISITED" id="{BF5ECF67-42EC-F746-B3E5-5B733DDD0285}">
          <p14:sldIdLst>
            <p14:sldId id="663"/>
            <p14:sldId id="429"/>
            <p14:sldId id="440"/>
            <p14:sldId id="580"/>
          </p14:sldIdLst>
        </p14:section>
        <p14:section name="THREE WAYS" id="{34AFAF8F-44BD-4343-849B-38E3FAF98866}">
          <p14:sldIdLst>
            <p14:sldId id="662"/>
            <p14:sldId id="581"/>
            <p14:sldId id="577"/>
          </p14:sldIdLst>
        </p14:section>
        <p14:section name="PROJECTS VS PRODUCTS" id="{20B3005D-DD72-7A48-9693-85E7309DE346}">
          <p14:sldIdLst>
            <p14:sldId id="661"/>
            <p14:sldId id="458"/>
            <p14:sldId id="459"/>
            <p14:sldId id="634"/>
            <p14:sldId id="611"/>
            <p14:sldId id="632"/>
            <p14:sldId id="669"/>
            <p14:sldId id="623"/>
          </p14:sldIdLst>
        </p14:section>
        <p14:section name="4 TYPES - GENERAL" id="{C624C60E-3029-2544-8B45-C6958EE98AA4}">
          <p14:sldIdLst>
            <p14:sldId id="659"/>
            <p14:sldId id="582"/>
            <p14:sldId id="602"/>
            <p14:sldId id="603"/>
            <p14:sldId id="605"/>
            <p14:sldId id="607"/>
            <p14:sldId id="633"/>
          </p14:sldIdLst>
        </p14:section>
        <p14:section name="OUTCOMES" id="{AB50A917-0671-AF4C-9F85-C887A2987154}">
          <p14:sldIdLst>
            <p14:sldId id="357"/>
            <p14:sldId id="656"/>
            <p14:sldId id="667"/>
            <p14:sldId id="622"/>
          </p14:sldIdLst>
        </p14:section>
        <p14:section name="THANK YOU" id="{C06ADBDE-1035-DF40-92D8-1C60C0A44B7E}">
          <p14:sldIdLst>
            <p14:sldId id="654"/>
            <p14:sldId id="6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67">
          <p15:clr>
            <a:srgbClr val="A4A3A4"/>
          </p15:clr>
        </p15:guide>
        <p15:guide id="2" orient="horz" pos="3773">
          <p15:clr>
            <a:srgbClr val="A4A3A4"/>
          </p15:clr>
        </p15:guide>
        <p15:guide id="3" orient="horz" pos="3563">
          <p15:clr>
            <a:srgbClr val="A4A3A4"/>
          </p15:clr>
        </p15:guide>
        <p15:guide id="4" orient="horz" pos="801">
          <p15:clr>
            <a:srgbClr val="A4A3A4"/>
          </p15:clr>
        </p15:guide>
        <p15:guide id="5" orient="horz" pos="364">
          <p15:clr>
            <a:srgbClr val="A4A3A4"/>
          </p15:clr>
        </p15:guide>
        <p15:guide id="6" orient="horz" pos="582">
          <p15:clr>
            <a:srgbClr val="A4A3A4"/>
          </p15:clr>
        </p15:guide>
        <p15:guide id="7" orient="horz" pos="1009">
          <p15:clr>
            <a:srgbClr val="A4A3A4"/>
          </p15:clr>
        </p15:guide>
        <p15:guide id="8" pos="369">
          <p15:clr>
            <a:srgbClr val="A4A3A4"/>
          </p15:clr>
        </p15:guide>
        <p15:guide id="9" pos="6997">
          <p15:clr>
            <a:srgbClr val="A4A3A4"/>
          </p15:clr>
        </p15:guide>
        <p15:guide id="10" pos="3687">
          <p15:clr>
            <a:srgbClr val="A4A3A4"/>
          </p15:clr>
        </p15:guide>
        <p15:guide id="11" pos="3614">
          <p15:clr>
            <a:srgbClr val="A4A3A4"/>
          </p15:clr>
        </p15:guide>
        <p15:guide id="12" pos="37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EB65E"/>
    <a:srgbClr val="694F96"/>
    <a:srgbClr val="818A8F"/>
    <a:srgbClr val="00B0CA"/>
    <a:srgbClr val="A626AA"/>
    <a:srgbClr val="5D2CAB"/>
    <a:srgbClr val="DC0F6C"/>
    <a:srgbClr val="176BC7"/>
    <a:srgbClr val="760800"/>
    <a:srgbClr val="D80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 autoAdjust="0"/>
    <p:restoredTop sz="77743" autoAdjust="0"/>
  </p:normalViewPr>
  <p:slideViewPr>
    <p:cSldViewPr snapToGrid="0">
      <p:cViewPr>
        <p:scale>
          <a:sx n="100" d="100"/>
          <a:sy n="100" d="100"/>
        </p:scale>
        <p:origin x="3632" y="872"/>
      </p:cViewPr>
      <p:guideLst>
        <p:guide orient="horz" pos="2067"/>
        <p:guide orient="horz" pos="3773"/>
        <p:guide orient="horz" pos="3563"/>
        <p:guide orient="horz" pos="801"/>
        <p:guide orient="horz" pos="364"/>
        <p:guide orient="horz" pos="582"/>
        <p:guide orient="horz" pos="1009"/>
        <p:guide pos="369"/>
        <p:guide pos="6997"/>
        <p:guide pos="3687"/>
        <p:guide pos="3614"/>
        <p:guide pos="37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-4712" y="-104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2FDB8-6624-44F2-B55F-76766B54F52E}" type="datetimeFigureOut">
              <a:rPr lang="en-GB" smtClean="0"/>
              <a:t>03/06/2017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C629B-57E8-4888-992D-55682DE184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424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461F5-529A-C842-AC66-1C38DB5F2C5F}" type="datetimeFigureOut">
              <a:rPr lang="en-US" smtClean="0"/>
              <a:t>6/3/17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DEA6C-8F12-2946-8FEA-AB499F257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6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85216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170432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755648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340864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926080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511296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96512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81728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78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800"/>
              </a:spcBef>
            </a:pPr>
            <a:r>
              <a:rPr lang="en-GB" sz="1600" dirty="0" smtClean="0">
                <a:solidFill>
                  <a:srgbClr val="000000"/>
                </a:solidFill>
              </a:rPr>
              <a:t>Few people working on sky </a:t>
            </a:r>
            <a:r>
              <a:rPr lang="en-GB" sz="1600" dirty="0" err="1" smtClean="0">
                <a:solidFill>
                  <a:srgbClr val="000000"/>
                </a:solidFill>
              </a:rPr>
              <a:t>dwh</a:t>
            </a:r>
            <a:endParaRPr lang="en-GB" sz="1600" dirty="0" smtClean="0">
              <a:solidFill>
                <a:srgbClr val="000000"/>
              </a:solidFill>
            </a:endParaRPr>
          </a:p>
          <a:p>
            <a:pPr>
              <a:spcBef>
                <a:spcPts val="800"/>
              </a:spcBef>
            </a:pP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40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800"/>
              </a:spcBef>
            </a:pPr>
            <a:r>
              <a:rPr lang="en-GB" sz="1600" dirty="0" smtClean="0">
                <a:solidFill>
                  <a:srgbClr val="000000"/>
                </a:solidFill>
              </a:rPr>
              <a:t>Filled the cluster</a:t>
            </a:r>
          </a:p>
          <a:p>
            <a:pPr>
              <a:spcBef>
                <a:spcPts val="800"/>
              </a:spcBef>
            </a:pPr>
            <a:r>
              <a:rPr lang="en-GB" sz="1600" dirty="0" smtClean="0">
                <a:solidFill>
                  <a:srgbClr val="000000"/>
                </a:solidFill>
              </a:rPr>
              <a:t>Built or own</a:t>
            </a:r>
          </a:p>
          <a:p>
            <a:pPr>
              <a:spcBef>
                <a:spcPts val="800"/>
              </a:spcBef>
            </a:pPr>
            <a:r>
              <a:rPr lang="en-GB" sz="1600" dirty="0" smtClean="0">
                <a:solidFill>
                  <a:srgbClr val="000000"/>
                </a:solidFill>
              </a:rPr>
              <a:t>Small team with </a:t>
            </a:r>
            <a:r>
              <a:rPr lang="en-GB" sz="1600" dirty="0" err="1" smtClean="0">
                <a:solidFill>
                  <a:srgbClr val="000000"/>
                </a:solidFill>
              </a:rPr>
              <a:t>devop</a:t>
            </a:r>
            <a:r>
              <a:rPr lang="en-GB" sz="1600" dirty="0" smtClean="0">
                <a:solidFill>
                  <a:srgbClr val="000000"/>
                </a:solidFill>
              </a:rPr>
              <a:t> implemented the</a:t>
            </a:r>
            <a:r>
              <a:rPr lang="en-GB" sz="1600" baseline="0" dirty="0" smtClean="0">
                <a:solidFill>
                  <a:srgbClr val="000000"/>
                </a:solidFill>
              </a:rPr>
              <a:t> cluster</a:t>
            </a:r>
            <a:endParaRPr lang="en-GB" sz="1600" dirty="0" smtClean="0">
              <a:solidFill>
                <a:srgbClr val="000000"/>
              </a:solidFill>
            </a:endParaRPr>
          </a:p>
          <a:p>
            <a:pPr>
              <a:spcBef>
                <a:spcPts val="800"/>
              </a:spcBef>
            </a:pP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9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stack ingests</a:t>
            </a:r>
            <a:r>
              <a:rPr lang="en-US" baseline="0" dirty="0" smtClean="0"/>
              <a:t> data</a:t>
            </a:r>
          </a:p>
          <a:p>
            <a:r>
              <a:rPr lang="en-US" baseline="0" dirty="0" smtClean="0"/>
              <a:t>analyses</a:t>
            </a:r>
          </a:p>
          <a:p>
            <a:r>
              <a:rPr lang="en-US" baseline="0" dirty="0" smtClean="0"/>
              <a:t>Enriches</a:t>
            </a:r>
          </a:p>
          <a:p>
            <a:r>
              <a:rPr lang="en-US" baseline="0" dirty="0" smtClean="0"/>
              <a:t>consumed by CRM and reporting tools</a:t>
            </a:r>
          </a:p>
          <a:p>
            <a:r>
              <a:rPr lang="en-US" baseline="0" dirty="0" smtClean="0"/>
              <a:t>Loads of unique BI/MI competitors didn’t have</a:t>
            </a:r>
          </a:p>
          <a:p>
            <a:r>
              <a:rPr lang="en-US" baseline="0" dirty="0" smtClean="0"/>
              <a:t>We want more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77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Worked</a:t>
            </a:r>
            <a:r>
              <a:rPr lang="en-US" baseline="0" dirty="0" smtClean="0"/>
              <a:t> well</a:t>
            </a:r>
          </a:p>
          <a:p>
            <a:r>
              <a:rPr lang="en-US" dirty="0" smtClean="0"/>
              <a:t>Business wanted a data driven business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77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were tasked with</a:t>
            </a:r>
            <a:r>
              <a:rPr lang="is-IS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Business functions</a:t>
            </a:r>
          </a:p>
          <a:p>
            <a:r>
              <a:rPr lang="en-US" baseline="0" dirty="0" smtClean="0"/>
              <a:t>prevent churn</a:t>
            </a:r>
          </a:p>
          <a:p>
            <a:r>
              <a:rPr lang="en-US" baseline="0" dirty="0" smtClean="0"/>
              <a:t>Segmentation</a:t>
            </a:r>
          </a:p>
          <a:p>
            <a:r>
              <a:rPr lang="en-US" baseline="0" dirty="0" err="1" smtClean="0"/>
              <a:t>personalisation</a:t>
            </a:r>
            <a:endParaRPr lang="en-US" baseline="0" dirty="0" smtClean="0"/>
          </a:p>
          <a:p>
            <a:r>
              <a:rPr lang="en-US" baseline="0" dirty="0" smtClean="0"/>
              <a:t>more real time stuff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77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800"/>
              </a:spcBef>
            </a:pPr>
            <a:r>
              <a:rPr lang="en-GB" sz="1600" dirty="0" smtClean="0">
                <a:solidFill>
                  <a:srgbClr val="000000"/>
                </a:solidFill>
              </a:rPr>
              <a:t>So scaled up</a:t>
            </a:r>
          </a:p>
          <a:p>
            <a:pPr>
              <a:spcBef>
                <a:spcPts val="800"/>
              </a:spcBef>
            </a:pPr>
            <a:r>
              <a:rPr lang="en-GB" sz="1600" dirty="0" smtClean="0">
                <a:solidFill>
                  <a:srgbClr val="000000"/>
                </a:solidFill>
              </a:rPr>
              <a:t>Now 4 dev teams – now, promo, next, science</a:t>
            </a:r>
          </a:p>
          <a:p>
            <a:pPr>
              <a:spcBef>
                <a:spcPts val="800"/>
              </a:spcBef>
            </a:pPr>
            <a:r>
              <a:rPr lang="en-GB" sz="1600" dirty="0" smtClean="0">
                <a:solidFill>
                  <a:srgbClr val="000000"/>
                </a:solidFill>
              </a:rPr>
              <a:t>And a dedicated ops team</a:t>
            </a:r>
          </a:p>
          <a:p>
            <a:pPr>
              <a:spcBef>
                <a:spcPts val="800"/>
              </a:spcBef>
            </a:pP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599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Dedicated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devops</a:t>
            </a:r>
            <a:r>
              <a:rPr lang="en-US" sz="1600" baseline="0" dirty="0" smtClean="0"/>
              <a:t> function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44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Established</a:t>
            </a:r>
            <a:r>
              <a:rPr lang="en-GB" sz="1600" baseline="0" dirty="0" smtClean="0">
                <a:solidFill>
                  <a:srgbClr val="000000"/>
                </a:solidFill>
              </a:rPr>
              <a:t> tooling team</a:t>
            </a:r>
          </a:p>
          <a:p>
            <a:pPr>
              <a:spcBef>
                <a:spcPts val="800"/>
              </a:spcBef>
              <a:buFont typeface="Arial" charset="0"/>
              <a:buChar char="•"/>
            </a:pPr>
            <a:r>
              <a:rPr lang="en-GB" sz="1600" baseline="0" dirty="0" smtClean="0">
                <a:solidFill>
                  <a:srgbClr val="000000"/>
                </a:solidFill>
              </a:rPr>
              <a:t>Python</a:t>
            </a:r>
          </a:p>
          <a:p>
            <a:pPr>
              <a:spcBef>
                <a:spcPts val="800"/>
              </a:spcBef>
              <a:buFont typeface="Arial" charset="0"/>
              <a:buChar char="•"/>
            </a:pPr>
            <a:r>
              <a:rPr lang="en-GB" sz="1600" baseline="0" dirty="0" smtClean="0">
                <a:solidFill>
                  <a:srgbClr val="000000"/>
                </a:solidFill>
              </a:rPr>
              <a:t>IAC</a:t>
            </a:r>
          </a:p>
          <a:p>
            <a:pPr>
              <a:spcBef>
                <a:spcPts val="800"/>
              </a:spcBef>
              <a:buFont typeface="Arial" charset="0"/>
              <a:buChar char="•"/>
            </a:pPr>
            <a:r>
              <a:rPr lang="en-GB" sz="1600" baseline="0" dirty="0" smtClean="0">
                <a:solidFill>
                  <a:srgbClr val="000000"/>
                </a:solidFill>
              </a:rPr>
              <a:t>Dev background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11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Improve platform performance and reliability</a:t>
            </a:r>
          </a:p>
          <a:p>
            <a:r>
              <a:rPr lang="en-US" dirty="0" smtClean="0"/>
              <a:t>De </a:t>
            </a:r>
            <a:r>
              <a:rPr lang="en-US" dirty="0" err="1" smtClean="0"/>
              <a:t>snoflake</a:t>
            </a:r>
            <a:r>
              <a:rPr lang="en-US" dirty="0" smtClean="0"/>
              <a:t> – remove all that build up on manual installs </a:t>
            </a:r>
          </a:p>
          <a:p>
            <a:r>
              <a:rPr lang="en-US" dirty="0" smtClean="0"/>
              <a:t>Test </a:t>
            </a:r>
            <a:r>
              <a:rPr lang="en-US" dirty="0" err="1" smtClean="0"/>
              <a:t>envs</a:t>
            </a:r>
            <a:endParaRPr lang="en-US" dirty="0" smtClean="0"/>
          </a:p>
          <a:p>
            <a:r>
              <a:rPr lang="en-US" dirty="0" smtClean="0"/>
              <a:t>Support dev teams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4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there is</a:t>
            </a:r>
            <a:r>
              <a:rPr lang="en-US" baseline="0" dirty="0" smtClean="0"/>
              <a:t> a problem</a:t>
            </a:r>
          </a:p>
          <a:p>
            <a:r>
              <a:rPr lang="en-US" baseline="0" dirty="0" smtClean="0"/>
              <a:t>We’re not happy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19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web scale</a:t>
            </a:r>
          </a:p>
          <a:p>
            <a:r>
              <a:rPr lang="en-US" dirty="0" smtClean="0"/>
              <a:t>Inside out, bottom </a:t>
            </a:r>
            <a:r>
              <a:rPr lang="en-US" dirty="0" err="1" smtClean="0"/>
              <a:t>up,Grassroots</a:t>
            </a:r>
            <a:r>
              <a:rPr lang="en-US" dirty="0" smtClean="0"/>
              <a:t> talk – like </a:t>
            </a:r>
            <a:r>
              <a:rPr lang="en-US" dirty="0" err="1" smtClean="0"/>
              <a:t>debois</a:t>
            </a:r>
            <a:r>
              <a:rPr lang="en-US" dirty="0" smtClean="0"/>
              <a:t> and </a:t>
            </a:r>
            <a:r>
              <a:rPr lang="en-US" dirty="0" err="1" smtClean="0"/>
              <a:t>scafer</a:t>
            </a:r>
            <a:endParaRPr lang="en-US" dirty="0" smtClean="0"/>
          </a:p>
          <a:p>
            <a:r>
              <a:rPr lang="en-US" dirty="0" smtClean="0"/>
              <a:t>Not man consultants, </a:t>
            </a:r>
            <a:r>
              <a:rPr lang="en-US" dirty="0" err="1" smtClean="0"/>
              <a:t>tcos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35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800"/>
              </a:spcBef>
            </a:pPr>
            <a:r>
              <a:rPr lang="en-GB" sz="1600" dirty="0" smtClean="0">
                <a:solidFill>
                  <a:srgbClr val="000000"/>
                </a:solidFill>
              </a:rPr>
              <a:t>We are being </a:t>
            </a:r>
            <a:r>
              <a:rPr lang="en-GB" sz="1600" dirty="0" err="1" smtClean="0">
                <a:solidFill>
                  <a:srgbClr val="000000"/>
                </a:solidFill>
              </a:rPr>
              <a:t>swampped</a:t>
            </a:r>
            <a:r>
              <a:rPr lang="en-GB" sz="1600" dirty="0" smtClean="0">
                <a:solidFill>
                  <a:srgbClr val="000000"/>
                </a:solidFill>
              </a:rPr>
              <a:t> by small requests from the dev teams</a:t>
            </a:r>
          </a:p>
          <a:p>
            <a:pPr>
              <a:spcBef>
                <a:spcPts val="800"/>
              </a:spcBef>
            </a:pPr>
            <a:r>
              <a:rPr lang="en-GB" sz="1600" dirty="0" smtClean="0">
                <a:solidFill>
                  <a:srgbClr val="000000"/>
                </a:solidFill>
              </a:rPr>
              <a:t>We </a:t>
            </a:r>
            <a:r>
              <a:rPr lang="en-GB" sz="1600" dirty="0" err="1" smtClean="0">
                <a:solidFill>
                  <a:srgbClr val="000000"/>
                </a:solidFill>
              </a:rPr>
              <a:t>arent</a:t>
            </a:r>
            <a:r>
              <a:rPr lang="en-GB" sz="1600" dirty="0" smtClean="0">
                <a:solidFill>
                  <a:srgbClr val="000000"/>
                </a:solidFill>
              </a:rPr>
              <a:t> getting our stuff done</a:t>
            </a:r>
          </a:p>
          <a:p>
            <a:pPr>
              <a:spcBef>
                <a:spcPts val="800"/>
              </a:spcBef>
            </a:pPr>
            <a:r>
              <a:rPr lang="en-GB" sz="1600" dirty="0" smtClean="0">
                <a:solidFill>
                  <a:srgbClr val="000000"/>
                </a:solidFill>
              </a:rPr>
              <a:t>Becoming the fix it team</a:t>
            </a:r>
          </a:p>
          <a:p>
            <a:pPr>
              <a:spcBef>
                <a:spcPts val="800"/>
              </a:spcBef>
            </a:pPr>
            <a:r>
              <a:rPr lang="en-GB" sz="1600" dirty="0" smtClean="0">
                <a:solidFill>
                  <a:srgbClr val="000000"/>
                </a:solidFill>
              </a:rPr>
              <a:t>Not using our skills</a:t>
            </a:r>
          </a:p>
          <a:p>
            <a:pPr>
              <a:spcBef>
                <a:spcPts val="800"/>
              </a:spcBef>
            </a:pPr>
            <a:r>
              <a:rPr lang="en-GB" sz="1600" dirty="0" smtClean="0">
                <a:solidFill>
                  <a:srgbClr val="000000"/>
                </a:solidFill>
              </a:rPr>
              <a:t>Collaborative</a:t>
            </a:r>
            <a:r>
              <a:rPr lang="en-GB" sz="1600" baseline="0" dirty="0" smtClean="0">
                <a:solidFill>
                  <a:srgbClr val="000000"/>
                </a:solidFill>
              </a:rPr>
              <a:t>  vicious cycle</a:t>
            </a:r>
            <a:endParaRPr lang="en-GB" sz="1600" dirty="0" smtClean="0">
              <a:solidFill>
                <a:srgbClr val="000000"/>
              </a:solidFill>
            </a:endParaRPr>
          </a:p>
          <a:p>
            <a:pPr>
              <a:spcBef>
                <a:spcPts val="800"/>
              </a:spcBef>
            </a:pP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00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So we went and</a:t>
            </a:r>
            <a:r>
              <a:rPr lang="en-US" sz="1600" baseline="0" dirty="0" smtClean="0"/>
              <a:t> looked for an answer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1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SHOULD ALL KNOW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talk about functional silos</a:t>
            </a:r>
          </a:p>
          <a:p>
            <a:r>
              <a:rPr lang="en-US" baseline="0" dirty="0" smtClean="0"/>
              <a:t>Misaligned incentives –features vs uptime</a:t>
            </a:r>
            <a:endParaRPr lang="en-US" dirty="0" smtClean="0"/>
          </a:p>
          <a:p>
            <a:r>
              <a:rPr lang="en-US" dirty="0" smtClean="0"/>
              <a:t>Wall – don</a:t>
            </a:r>
            <a:r>
              <a:rPr lang="uk-UA" dirty="0" smtClean="0"/>
              <a:t>’</a:t>
            </a:r>
            <a:r>
              <a:rPr lang="en-US" dirty="0" smtClean="0"/>
              <a:t>t talk</a:t>
            </a:r>
          </a:p>
          <a:p>
            <a:r>
              <a:rPr lang="en-US" dirty="0" smtClean="0"/>
              <a:t>The worse cases leads to infighting</a:t>
            </a:r>
          </a:p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Etc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r>
              <a:rPr lang="is-IS" baseline="0" dirty="0" smtClean="0"/>
              <a:t>…</a:t>
            </a:r>
          </a:p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Prefer </a:t>
            </a:r>
            <a:r>
              <a:rPr lang="en-US" sz="1600" dirty="0" smtClean="0"/>
              <a:t>Applying lean principles to the IT value stream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07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Learned from</a:t>
            </a:r>
            <a:r>
              <a:rPr lang="is-IS" dirty="0" smtClean="0"/>
              <a:t>....</a:t>
            </a:r>
          </a:p>
          <a:p>
            <a:r>
              <a:rPr lang="en-US" dirty="0" smtClean="0"/>
              <a:t>P</a:t>
            </a:r>
            <a:r>
              <a:rPr lang="is-IS" dirty="0" smtClean="0"/>
              <a:t>odcasts</a:t>
            </a:r>
          </a:p>
          <a:p>
            <a:r>
              <a:rPr lang="en-US" dirty="0" smtClean="0"/>
              <a:t>C</a:t>
            </a:r>
            <a:r>
              <a:rPr lang="is-IS" dirty="0" smtClean="0"/>
              <a:t>onferences</a:t>
            </a:r>
          </a:p>
          <a:p>
            <a:r>
              <a:rPr lang="en-US" dirty="0" smtClean="0"/>
              <a:t>V</a:t>
            </a:r>
            <a:r>
              <a:rPr lang="is-IS" dirty="0" smtClean="0"/>
              <a:t>ideos</a:t>
            </a:r>
          </a:p>
          <a:p>
            <a:r>
              <a:rPr lang="en-US" dirty="0" smtClean="0"/>
              <a:t>M</a:t>
            </a:r>
            <a:r>
              <a:rPr lang="is-IS" dirty="0" smtClean="0"/>
              <a:t>eetups leeds, go</a:t>
            </a:r>
          </a:p>
          <a:p>
            <a:r>
              <a:rPr lang="is-IS" dirty="0" smtClean="0"/>
              <a:t>Books</a:t>
            </a:r>
          </a:p>
          <a:p>
            <a:r>
              <a:rPr lang="is-IS" dirty="0" smtClean="0"/>
              <a:t>Pheonix project</a:t>
            </a:r>
          </a:p>
          <a:p>
            <a:r>
              <a:rPr lang="en-US" dirty="0" smtClean="0"/>
              <a:t>N</a:t>
            </a:r>
            <a:r>
              <a:rPr lang="is-IS" dirty="0" smtClean="0"/>
              <a:t>extgen devops</a:t>
            </a:r>
          </a:p>
          <a:p>
            <a:r>
              <a:rPr lang="en-US" dirty="0" smtClean="0"/>
              <a:t>D</a:t>
            </a:r>
            <a:r>
              <a:rPr lang="is-IS" dirty="0" smtClean="0"/>
              <a:t>evops hand book</a:t>
            </a:r>
          </a:p>
          <a:p>
            <a:r>
              <a:rPr lang="en-US" dirty="0" smtClean="0"/>
              <a:t>E</a:t>
            </a:r>
            <a:r>
              <a:rPr lang="is-IS" dirty="0" smtClean="0"/>
              <a:t>ffective devops – katherine daniels and jennifer davies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5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the areas were we thought we might find answers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3 Ways</a:t>
            </a:r>
            <a:r>
              <a:rPr lang="is-IS" sz="1600" dirty="0" smtClean="0"/>
              <a:t>…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9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lean to</a:t>
            </a:r>
            <a:r>
              <a:rPr lang="en-US" baseline="0" dirty="0" smtClean="0"/>
              <a:t> SDLC</a:t>
            </a:r>
          </a:p>
          <a:p>
            <a:r>
              <a:rPr lang="en-US" dirty="0" smtClean="0"/>
              <a:t>1 – FLOW - faster, communicated, lead times, small batches</a:t>
            </a:r>
          </a:p>
          <a:p>
            <a:r>
              <a:rPr lang="en-US" dirty="0" smtClean="0"/>
              <a:t>2 – UDON CHORD - ensure everyone down stream know there is a problem and have visibility</a:t>
            </a:r>
          </a:p>
          <a:p>
            <a:r>
              <a:rPr lang="en-US" dirty="0" smtClean="0"/>
              <a:t>3</a:t>
            </a:r>
            <a:r>
              <a:rPr lang="en-US" baseline="0" dirty="0" smtClean="0"/>
              <a:t> – LEARNING - kaizen, constantly improve, learning </a:t>
            </a:r>
            <a:r>
              <a:rPr lang="en-US" baseline="0" dirty="0" err="1" smtClean="0"/>
              <a:t>organisation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34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800"/>
              </a:spcBef>
            </a:pPr>
            <a:r>
              <a:rPr lang="en-GB" sz="1600" dirty="0" smtClean="0">
                <a:solidFill>
                  <a:srgbClr val="000000"/>
                </a:solidFill>
              </a:rPr>
              <a:t>Culture ok – lunch, beers, mates</a:t>
            </a:r>
          </a:p>
          <a:p>
            <a:pPr>
              <a:spcBef>
                <a:spcPts val="800"/>
              </a:spcBef>
            </a:pPr>
            <a:r>
              <a:rPr lang="en-GB" sz="1600" dirty="0" smtClean="0">
                <a:solidFill>
                  <a:srgbClr val="000000"/>
                </a:solidFill>
              </a:rPr>
              <a:t>We were the constraint but how</a:t>
            </a:r>
          </a:p>
          <a:p>
            <a:pPr>
              <a:spcBef>
                <a:spcPts val="800"/>
              </a:spcBef>
            </a:pPr>
            <a:r>
              <a:rPr lang="en-GB" sz="1600" dirty="0" smtClean="0">
                <a:solidFill>
                  <a:srgbClr val="000000"/>
                </a:solidFill>
              </a:rPr>
              <a:t>Previous incarnation </a:t>
            </a:r>
            <a:r>
              <a:rPr lang="en-GB" sz="1600" dirty="0" err="1" smtClean="0">
                <a:solidFill>
                  <a:srgbClr val="000000"/>
                </a:solidFill>
              </a:rPr>
              <a:t>devop</a:t>
            </a:r>
            <a:r>
              <a:rPr lang="en-GB" sz="1600" dirty="0" smtClean="0">
                <a:solidFill>
                  <a:srgbClr val="000000"/>
                </a:solidFill>
              </a:rPr>
              <a:t> was </a:t>
            </a:r>
            <a:r>
              <a:rPr lang="en-GB" sz="1600" dirty="0" err="1" smtClean="0">
                <a:solidFill>
                  <a:srgbClr val="000000"/>
                </a:solidFill>
              </a:rPr>
              <a:t>rockstar</a:t>
            </a:r>
            <a:r>
              <a:rPr lang="en-GB" sz="1600" dirty="0" smtClean="0">
                <a:solidFill>
                  <a:srgbClr val="000000"/>
                </a:solidFill>
              </a:rPr>
              <a:t> – relied upon</a:t>
            </a:r>
          </a:p>
          <a:p>
            <a:pPr>
              <a:spcBef>
                <a:spcPts val="800"/>
              </a:spcBef>
            </a:pPr>
            <a:r>
              <a:rPr lang="en-GB" sz="1600" b="1" dirty="0" smtClean="0">
                <a:solidFill>
                  <a:srgbClr val="000000"/>
                </a:solidFill>
              </a:rPr>
              <a:t>Kata was wrong </a:t>
            </a:r>
            <a:r>
              <a:rPr lang="en-GB" sz="1600" dirty="0" smtClean="0">
                <a:solidFill>
                  <a:srgbClr val="000000"/>
                </a:solidFill>
              </a:rPr>
              <a:t>- Working in the same way – need some rules of engagement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21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Projects are temporary, products are permanent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61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STOLEN BLATENTLY FROM DAMON</a:t>
            </a:r>
          </a:p>
          <a:p>
            <a:r>
              <a:rPr lang="en-US" dirty="0" smtClean="0"/>
              <a:t>In a functional</a:t>
            </a:r>
            <a:r>
              <a:rPr lang="en-US" baseline="0" dirty="0" smtClean="0"/>
              <a:t> team set up</a:t>
            </a:r>
          </a:p>
          <a:p>
            <a:r>
              <a:rPr lang="en-US" baseline="0" dirty="0" smtClean="0"/>
              <a:t>Problem</a:t>
            </a:r>
          </a:p>
          <a:p>
            <a:pPr marL="285750" indent="-285750">
              <a:buFont typeface="Arial"/>
              <a:buChar char="•"/>
            </a:pPr>
            <a:r>
              <a:rPr lang="en-US" baseline="0" dirty="0" smtClean="0"/>
              <a:t>As handoffs between teams – you loose knowledge – works back the other 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69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None/>
            </a:pPr>
            <a:r>
              <a:rPr lang="en-GB" sz="1600" dirty="0" smtClean="0">
                <a:solidFill>
                  <a:srgbClr val="000000"/>
                </a:solidFill>
              </a:rPr>
              <a:t>I’m not </a:t>
            </a:r>
          </a:p>
          <a:p>
            <a:pPr>
              <a:spcBef>
                <a:spcPts val="800"/>
              </a:spcBef>
              <a:buFont typeface="Arial" charset="0"/>
              <a:buNone/>
            </a:pPr>
            <a:r>
              <a:rPr lang="en-GB" sz="1600" dirty="0" err="1" smtClean="0">
                <a:solidFill>
                  <a:srgbClr val="000000"/>
                </a:solidFill>
              </a:rPr>
              <a:t>Im</a:t>
            </a:r>
            <a:r>
              <a:rPr lang="is-IS" sz="1600" dirty="0" smtClean="0">
                <a:solidFill>
                  <a:srgbClr val="000000"/>
                </a:solidFill>
              </a:rPr>
              <a:t>….</a:t>
            </a:r>
          </a:p>
          <a:p>
            <a:pPr>
              <a:spcBef>
                <a:spcPts val="8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T</a:t>
            </a:r>
            <a:r>
              <a:rPr lang="is-IS" sz="1600" dirty="0" smtClean="0">
                <a:solidFill>
                  <a:srgbClr val="000000"/>
                </a:solidFill>
              </a:rPr>
              <a:t>witter troll</a:t>
            </a:r>
          </a:p>
          <a:p>
            <a:pPr>
              <a:spcBef>
                <a:spcPts val="800"/>
              </a:spcBef>
              <a:buFont typeface="Arial" charset="0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Y</a:t>
            </a:r>
            <a:r>
              <a:rPr lang="is-IS" sz="1600" dirty="0" smtClean="0">
                <a:solidFill>
                  <a:srgbClr val="000000"/>
                </a:solidFill>
              </a:rPr>
              <a:t>outhfull</a:t>
            </a:r>
            <a:r>
              <a:rPr lang="is-IS" sz="1600" baseline="0" dirty="0" smtClean="0">
                <a:solidFill>
                  <a:srgbClr val="000000"/>
                </a:solidFill>
              </a:rPr>
              <a:t> good looks</a:t>
            </a:r>
          </a:p>
          <a:p>
            <a:pPr>
              <a:spcBef>
                <a:spcPts val="800"/>
              </a:spcBef>
              <a:buFont typeface="Arial" charset="0"/>
              <a:buNone/>
            </a:pPr>
            <a:r>
              <a:rPr lang="is-IS" sz="1600" baseline="0" dirty="0" smtClean="0">
                <a:solidFill>
                  <a:srgbClr val="000000"/>
                </a:solidFill>
              </a:rPr>
              <a:t>Done a lot</a:t>
            </a:r>
          </a:p>
          <a:p>
            <a:pPr>
              <a:spcBef>
                <a:spcPts val="800"/>
              </a:spcBef>
              <a:buFont typeface="Arial" charset="0"/>
              <a:buNone/>
            </a:pPr>
            <a:r>
              <a:rPr lang="is-IS" sz="1600" baseline="0" dirty="0" smtClean="0">
                <a:solidFill>
                  <a:srgbClr val="000000"/>
                </a:solidFill>
              </a:rPr>
              <a:t>WHAT I DO</a:t>
            </a:r>
            <a:endParaRPr lang="en-GB" sz="16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026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I</a:t>
            </a:r>
            <a:r>
              <a:rPr lang="en-US" b="0" baseline="0" dirty="0" smtClean="0"/>
              <a:t>f you take exactly the same people and put on product teams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Knowledge doesn’t dissipate, same people sharing same meetings, briefings</a:t>
            </a:r>
          </a:p>
          <a:p>
            <a:r>
              <a:rPr lang="en-US" b="0" baseline="0" dirty="0" smtClean="0"/>
              <a:t>Team owns and supports it – pride in ownership</a:t>
            </a:r>
          </a:p>
          <a:p>
            <a:r>
              <a:rPr lang="en-US" b="1" baseline="0" dirty="0" smtClean="0"/>
              <a:t>Responsibility leads to AUTONOMY, MASTERY, PURPOSE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69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was our product or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08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IAAS = tin &amp; </a:t>
            </a:r>
            <a:r>
              <a:rPr lang="en-US" b="0" dirty="0" err="1" smtClean="0"/>
              <a:t>vm</a:t>
            </a:r>
            <a:r>
              <a:rPr lang="en-US" b="0" dirty="0" smtClean="0"/>
              <a:t> to </a:t>
            </a:r>
            <a:r>
              <a:rPr lang="en-US" b="0" dirty="0" err="1" smtClean="0"/>
              <a:t>os</a:t>
            </a:r>
            <a:endParaRPr lang="en-US" b="0" dirty="0" smtClean="0"/>
          </a:p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PAAS =</a:t>
            </a:r>
            <a:r>
              <a:rPr lang="en-US" b="0" dirty="0" err="1" smtClean="0"/>
              <a:t>hadoop</a:t>
            </a:r>
            <a:endParaRPr lang="en-US" b="0" dirty="0" smtClean="0"/>
          </a:p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DAAS=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applcation</a:t>
            </a:r>
            <a:r>
              <a:rPr lang="en-US" b="0" baseline="0" dirty="0" smtClean="0"/>
              <a:t> out put from dev teams</a:t>
            </a:r>
          </a:p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SAAS= </a:t>
            </a:r>
            <a:r>
              <a:rPr lang="en-US" b="0" baseline="0" dirty="0" err="1" smtClean="0"/>
              <a:t>crm</a:t>
            </a:r>
            <a:r>
              <a:rPr lang="en-US" b="0" baseline="0" dirty="0" smtClean="0"/>
              <a:t> systems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197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should be the responsibilities for </a:t>
            </a:r>
            <a:r>
              <a:rPr lang="en-US" dirty="0" err="1" smtClean="0"/>
              <a:t>nfrs</a:t>
            </a:r>
            <a:r>
              <a:rPr lang="en-US" baseline="0" dirty="0" smtClean="0"/>
              <a:t> ?</a:t>
            </a:r>
          </a:p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were getting asked to do them</a:t>
            </a:r>
          </a:p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can use services to reestablish the rules without being </a:t>
            </a:r>
            <a:r>
              <a:rPr lang="en-US" baseline="0" dirty="0" err="1" smtClean="0"/>
              <a:t>teflon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455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APPROACH is important</a:t>
            </a:r>
          </a:p>
          <a:p>
            <a:endParaRPr lang="en-US" dirty="0" smtClean="0"/>
          </a:p>
          <a:p>
            <a:r>
              <a:rPr lang="en-US" dirty="0" smtClean="0"/>
              <a:t>4Es – make sure the team can..</a:t>
            </a:r>
          </a:p>
          <a:p>
            <a:r>
              <a:rPr lang="en-US" dirty="0" smtClean="0"/>
              <a:t>embrace their</a:t>
            </a:r>
            <a:r>
              <a:rPr lang="en-US" baseline="0" dirty="0" smtClean="0"/>
              <a:t> new responsibilities</a:t>
            </a:r>
          </a:p>
          <a:p>
            <a:r>
              <a:rPr lang="en-US" baseline="0" dirty="0" smtClean="0"/>
              <a:t>in an collaborative and informed way</a:t>
            </a:r>
          </a:p>
          <a:p>
            <a:r>
              <a:rPr lang="en-US" baseline="0" dirty="0" smtClean="0"/>
              <a:t>be sure that everyone is comfortable with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621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PAAS – what we’d always been doing</a:t>
            </a:r>
          </a:p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HAAS – cloud offering with self </a:t>
            </a:r>
            <a:r>
              <a:rPr lang="en-US" dirty="0" err="1" smtClean="0"/>
              <a:t>serivce</a:t>
            </a:r>
            <a:r>
              <a:rPr lang="en-US" dirty="0" smtClean="0"/>
              <a:t> </a:t>
            </a:r>
            <a:r>
              <a:rPr lang="en-US" dirty="0" err="1" smtClean="0"/>
              <a:t>funtion</a:t>
            </a:r>
            <a:r>
              <a:rPr lang="en-US" dirty="0" smtClean="0"/>
              <a:t> using the IAC tooling</a:t>
            </a:r>
          </a:p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JAAS – lots of </a:t>
            </a:r>
            <a:r>
              <a:rPr lang="en-US" dirty="0" err="1" smtClean="0"/>
              <a:t>jenkins</a:t>
            </a:r>
            <a:r>
              <a:rPr lang="en-US" dirty="0" smtClean="0"/>
              <a:t> for CI and </a:t>
            </a:r>
            <a:r>
              <a:rPr lang="en-US" dirty="0" err="1" smtClean="0"/>
              <a:t>sched</a:t>
            </a:r>
            <a:r>
              <a:rPr lang="en-US" dirty="0" smtClean="0"/>
              <a:t> – generic version with tooling to migrate</a:t>
            </a:r>
            <a:r>
              <a:rPr lang="en-US" baseline="0" dirty="0" smtClean="0"/>
              <a:t> jobs synced to version control</a:t>
            </a:r>
          </a:p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CAAS – wary of “just give us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” </a:t>
            </a:r>
            <a:r>
              <a:rPr lang="en-US" baseline="0" dirty="0" err="1" smtClean="0"/>
              <a:t>spreadin</a:t>
            </a:r>
            <a:r>
              <a:rPr lang="en-US" baseline="0" dirty="0" smtClean="0"/>
              <a:t> and putting in a container platform to make that manageable</a:t>
            </a:r>
            <a:endParaRPr lang="en-US" dirty="0" smtClean="0"/>
          </a:p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334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How do we deliver products</a:t>
            </a:r>
            <a:r>
              <a:rPr lang="en-US" sz="1600" baseline="0" dirty="0" smtClean="0"/>
              <a:t> ?</a:t>
            </a:r>
          </a:p>
          <a:p>
            <a:endParaRPr lang="en-US" sz="1600" baseline="0" dirty="0" smtClean="0"/>
          </a:p>
          <a:p>
            <a:r>
              <a:rPr lang="en-US" sz="1600" baseline="0" dirty="0" err="1" smtClean="0"/>
              <a:t>Pheonix</a:t>
            </a:r>
            <a:r>
              <a:rPr lang="en-US" sz="1600" baseline="0" dirty="0" smtClean="0"/>
              <a:t> project spoiler alert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48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Business Projects – so that list of make and do</a:t>
            </a:r>
          </a:p>
          <a:p>
            <a:r>
              <a:rPr lang="en-US" sz="1600" dirty="0" smtClean="0"/>
              <a:t>Internal IT – our systems, non</a:t>
            </a:r>
            <a:r>
              <a:rPr lang="en-US" sz="1600" baseline="0" dirty="0" smtClean="0"/>
              <a:t> functional stuff – backups, monitoring, upgrades, better tooling</a:t>
            </a:r>
            <a:endParaRPr lang="en-US" sz="1600" dirty="0" smtClean="0"/>
          </a:p>
          <a:p>
            <a:r>
              <a:rPr lang="en-US" sz="1600" dirty="0" smtClean="0"/>
              <a:t>Changes – generated by the above</a:t>
            </a:r>
          </a:p>
          <a:p>
            <a:r>
              <a:rPr lang="en-US" sz="1600" dirty="0" smtClean="0"/>
              <a:t>Unplanned – sometimes recovery – Toxic stops the others happening</a:t>
            </a:r>
          </a:p>
          <a:p>
            <a:r>
              <a:rPr lang="en-US" sz="1600" dirty="0" smtClean="0"/>
              <a:t>Do everything you can to reduce</a:t>
            </a:r>
            <a:r>
              <a:rPr lang="en-US" sz="1600" baseline="0" dirty="0" smtClean="0"/>
              <a:t> or manage the unplanned</a:t>
            </a:r>
            <a:endParaRPr lang="en-US" sz="16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378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Disciplined on how we managed work</a:t>
            </a:r>
          </a:p>
          <a:p>
            <a:r>
              <a:rPr lang="en-US" b="0" dirty="0" smtClean="0"/>
              <a:t>Everything logged</a:t>
            </a:r>
          </a:p>
          <a:p>
            <a:r>
              <a:rPr lang="en-US" b="0" dirty="0" smtClean="0"/>
              <a:t>No</a:t>
            </a:r>
            <a:r>
              <a:rPr lang="en-US" b="0" baseline="0" dirty="0" smtClean="0"/>
              <a:t> black market or doughnut buying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375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How do </a:t>
            </a:r>
            <a:r>
              <a:rPr lang="en-US" b="0" dirty="0" err="1" smtClean="0"/>
              <a:t>devs</a:t>
            </a:r>
            <a:r>
              <a:rPr lang="en-US" b="0" dirty="0" smtClean="0"/>
              <a:t> manage dev work</a:t>
            </a:r>
          </a:p>
          <a:p>
            <a:r>
              <a:rPr lang="en-US" b="0" baseline="0" dirty="0" smtClean="0"/>
              <a:t>Standup</a:t>
            </a:r>
          </a:p>
          <a:p>
            <a:r>
              <a:rPr lang="en-US" b="0" baseline="0" dirty="0" smtClean="0"/>
              <a:t>Boards</a:t>
            </a:r>
          </a:p>
          <a:p>
            <a:r>
              <a:rPr lang="en-US" b="0" baseline="0" dirty="0" smtClean="0"/>
              <a:t>Look at dev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43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DO SKYBET DO</a:t>
            </a:r>
          </a:p>
          <a:p>
            <a:r>
              <a:rPr lang="en-US" dirty="0" smtClean="0"/>
              <a:t>ONLINE</a:t>
            </a:r>
            <a:r>
              <a:rPr lang="en-US" baseline="0" dirty="0" smtClean="0"/>
              <a:t> BOOKIES</a:t>
            </a:r>
          </a:p>
          <a:p>
            <a:r>
              <a:rPr lang="en-US" baseline="0" dirty="0" smtClean="0"/>
              <a:t>SPORTS – all top sports- </a:t>
            </a:r>
            <a:r>
              <a:rPr lang="en-US" baseline="0" dirty="0" err="1" smtClean="0"/>
              <a:t>footbal</a:t>
            </a:r>
            <a:r>
              <a:rPr lang="en-US" baseline="0" dirty="0" smtClean="0"/>
              <a:t>, horse racing, greyhounds, golf, tennis, </a:t>
            </a:r>
            <a:r>
              <a:rPr lang="en-US" baseline="0" dirty="0" err="1" smtClean="0"/>
              <a:t>Bgt</a:t>
            </a:r>
            <a:r>
              <a:rPr lang="en-US" baseline="0" dirty="0" smtClean="0"/>
              <a:t>, elections</a:t>
            </a:r>
          </a:p>
          <a:p>
            <a:r>
              <a:rPr lang="en-US" baseline="0" dirty="0" smtClean="0"/>
              <a:t>Games SLOTS, Roulette, POKER, BINGO</a:t>
            </a:r>
            <a:endParaRPr lang="en-US" dirty="0"/>
          </a:p>
          <a:p>
            <a:r>
              <a:rPr lang="en-US" dirty="0" smtClean="0"/>
              <a:t>Some free to play offerings and our odds checker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950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BACKLOG</a:t>
            </a:r>
            <a:r>
              <a:rPr lang="en-US" baseline="0" dirty="0" smtClean="0"/>
              <a:t> down ere – prod owner, BAS, arch, lead </a:t>
            </a:r>
            <a:r>
              <a:rPr lang="en-US" baseline="0" dirty="0" err="1" smtClean="0"/>
              <a:t>devs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2 week sprints – refinement, planning, story points, retro and delivery analysis – scrum master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309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platform agile board</a:t>
            </a:r>
          </a:p>
          <a:p>
            <a:r>
              <a:rPr lang="en-US" dirty="0" smtClean="0"/>
              <a:t>Run same as </a:t>
            </a:r>
            <a:r>
              <a:rPr lang="en-US" dirty="0" err="1" smtClean="0"/>
              <a:t>devs</a:t>
            </a:r>
            <a:endParaRPr lang="en-US" dirty="0" smtClean="0"/>
          </a:p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week sprints – refinement, planning, story points, retro and delivery analysis – scrum master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Kanban still needed –</a:t>
            </a:r>
            <a:r>
              <a:rPr lang="en-US" baseline="0" dirty="0" smtClean="0"/>
              <a:t> </a:t>
            </a:r>
            <a:r>
              <a:rPr lang="en-US" dirty="0" smtClean="0"/>
              <a:t>FDOOTW - took the unplanned work problem head on</a:t>
            </a:r>
          </a:p>
          <a:p>
            <a:endParaRPr lang="en-US" dirty="0" smtClean="0"/>
          </a:p>
          <a:p>
            <a:r>
              <a:rPr lang="en-US" dirty="0" smtClean="0"/>
              <a:t>1 week bah</a:t>
            </a:r>
          </a:p>
          <a:p>
            <a:r>
              <a:rPr lang="en-US" baseline="0" dirty="0" smtClean="0"/>
              <a:t>3 weeks tooling, </a:t>
            </a:r>
            <a:r>
              <a:rPr lang="en-US" baseline="0" dirty="0" err="1" smtClean="0"/>
              <a:t>iac</a:t>
            </a:r>
            <a:r>
              <a:rPr lang="en-US" baseline="0" dirty="0" smtClean="0"/>
              <a:t> using skills employed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9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Changed</a:t>
            </a:r>
            <a:r>
              <a:rPr lang="en-US" baseline="0" dirty="0" smtClean="0"/>
              <a:t> attitudes – working on stuff they wanted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34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</a:t>
            </a:r>
            <a:r>
              <a:rPr lang="en-US" baseline="0" dirty="0" smtClean="0"/>
              <a:t> have we found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343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actually did more work after we implemented the platform board</a:t>
            </a:r>
          </a:p>
          <a:p>
            <a:r>
              <a:rPr lang="en-US" dirty="0" smtClean="0"/>
              <a:t>Dip at </a:t>
            </a:r>
            <a:r>
              <a:rPr lang="en-US" dirty="0" err="1" smtClean="0"/>
              <a:t>xmas</a:t>
            </a:r>
            <a:endParaRPr lang="en-US" dirty="0" smtClean="0"/>
          </a:p>
          <a:p>
            <a:r>
              <a:rPr lang="en-US" dirty="0" smtClean="0"/>
              <a:t>Dip</a:t>
            </a:r>
            <a:r>
              <a:rPr lang="en-US" baseline="0" dirty="0" smtClean="0"/>
              <a:t> when big projects came in </a:t>
            </a:r>
          </a:p>
          <a:p>
            <a:r>
              <a:rPr lang="en-US" baseline="0" dirty="0" smtClean="0"/>
              <a:t>Resolution not being outpaced by demand – so no backlog build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263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PAAS – de </a:t>
            </a:r>
            <a:r>
              <a:rPr lang="en-US" dirty="0" err="1" smtClean="0"/>
              <a:t>snowflaked</a:t>
            </a:r>
            <a:r>
              <a:rPr lang="en-US" dirty="0" smtClean="0"/>
              <a:t>,</a:t>
            </a:r>
            <a:r>
              <a:rPr lang="en-US" baseline="0" dirty="0" smtClean="0"/>
              <a:t> more reliable</a:t>
            </a:r>
            <a:endParaRPr lang="en-US" dirty="0" smtClean="0"/>
          </a:p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HAAS – did</a:t>
            </a:r>
            <a:r>
              <a:rPr lang="en-US" baseline="0" dirty="0" smtClean="0"/>
              <a:t> work, stalled because of security, all teams working with them to allow cloud delivery</a:t>
            </a:r>
          </a:p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JAAS – worked like a dream, embraced the tooling to move jobs,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 love having their own up </a:t>
            </a:r>
            <a:r>
              <a:rPr lang="en-US" baseline="0" dirty="0" err="1" smtClean="0"/>
              <a:t>todate</a:t>
            </a:r>
            <a:r>
              <a:rPr lang="en-US" baseline="0" dirty="0" smtClean="0"/>
              <a:t> version of </a:t>
            </a:r>
            <a:r>
              <a:rPr lang="en-US" baseline="0" dirty="0" err="1" smtClean="0"/>
              <a:t>jenkins</a:t>
            </a:r>
            <a:endParaRPr lang="en-US" baseline="0" dirty="0" smtClean="0"/>
          </a:p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CAAS – just waiting on firewall rules and rollout slowly</a:t>
            </a:r>
          </a:p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Delivered all the work – too unplanned head on and effectively </a:t>
            </a:r>
            <a:r>
              <a:rPr lang="en-US" baseline="0" dirty="0" err="1" smtClean="0"/>
              <a:t>wip</a:t>
            </a:r>
            <a:r>
              <a:rPr lang="en-US" baseline="0" dirty="0" smtClean="0"/>
              <a:t> limited it by a single engineer</a:t>
            </a:r>
            <a:endParaRPr lang="en-US" dirty="0" smtClean="0"/>
          </a:p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535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751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to the team, past and present, this is their story too</a:t>
            </a:r>
          </a:p>
          <a:p>
            <a:endParaRPr lang="en-US" dirty="0" smtClean="0"/>
          </a:p>
          <a:p>
            <a:r>
              <a:rPr lang="en-US" dirty="0" smtClean="0"/>
              <a:t>Questions – twitter here for a couple of hours</a:t>
            </a:r>
          </a:p>
          <a:p>
            <a:endParaRPr lang="en-US" dirty="0" smtClean="0"/>
          </a:p>
          <a:p>
            <a:r>
              <a:rPr lang="en-US" dirty="0" smtClean="0"/>
              <a:t>Blog – data, also </a:t>
            </a:r>
            <a:r>
              <a:rPr lang="en-US" dirty="0" err="1" smtClean="0"/>
              <a:t>webscale</a:t>
            </a:r>
            <a:r>
              <a:rPr lang="en-US" dirty="0" smtClean="0"/>
              <a:t> gaming and bet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87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01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5852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We’ve been doing </a:t>
            </a:r>
            <a:r>
              <a:rPr lang="en-US" dirty="0" err="1" smtClean="0"/>
              <a:t>devops</a:t>
            </a:r>
            <a:r>
              <a:rPr lang="en-US" baseline="0" dirty="0" smtClean="0"/>
              <a:t> for a while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55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800"/>
              </a:spcBef>
              <a:buFont typeface="Arial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Started with a couple of teams  building front end and supporting server technologies</a:t>
            </a:r>
          </a:p>
          <a:p>
            <a:pPr>
              <a:spcBef>
                <a:spcPts val="800"/>
              </a:spcBef>
              <a:buFont typeface="Arial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Releasing tooling ci </a:t>
            </a:r>
            <a:r>
              <a:rPr lang="en-GB" sz="1600" dirty="0" err="1" smtClean="0">
                <a:solidFill>
                  <a:srgbClr val="000000"/>
                </a:solidFill>
              </a:rPr>
              <a:t>etc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28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800"/>
              </a:spcBef>
            </a:pPr>
            <a:r>
              <a:rPr lang="en-GB" sz="1600" baseline="0" dirty="0" smtClean="0">
                <a:solidFill>
                  <a:srgbClr val="000000"/>
                </a:solidFill>
              </a:rPr>
              <a:t>Spotify – autonomous agile delivery teams</a:t>
            </a:r>
          </a:p>
          <a:p>
            <a:pPr>
              <a:spcBef>
                <a:spcPts val="800"/>
              </a:spcBef>
            </a:pPr>
            <a:r>
              <a:rPr lang="en-US" sz="1600" baseline="0" dirty="0" smtClean="0">
                <a:solidFill>
                  <a:srgbClr val="000000"/>
                </a:solidFill>
              </a:rPr>
              <a:t>Notice some some </a:t>
            </a:r>
            <a:r>
              <a:rPr lang="en-US" sz="1600" baseline="0" dirty="0" err="1" smtClean="0">
                <a:solidFill>
                  <a:srgbClr val="000000"/>
                </a:solidFill>
              </a:rPr>
              <a:t>devops</a:t>
            </a:r>
            <a:r>
              <a:rPr lang="en-US" sz="1600" baseline="0" dirty="0" smtClean="0">
                <a:solidFill>
                  <a:srgbClr val="000000"/>
                </a:solidFill>
              </a:rPr>
              <a:t> squads, some embedded in squads</a:t>
            </a:r>
            <a:endParaRPr lang="en-GB" sz="1600" baseline="0" dirty="0" smtClean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05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baseline="0" dirty="0" smtClean="0"/>
              <a:t> been key in growth </a:t>
            </a:r>
          </a:p>
          <a:p>
            <a:pPr>
              <a:spcBef>
                <a:spcPts val="800"/>
              </a:spcBef>
            </a:pPr>
            <a:r>
              <a:rPr lang="en-GB" sz="1400" baseline="0" dirty="0" smtClean="0">
                <a:solidFill>
                  <a:srgbClr val="000000"/>
                </a:solidFill>
              </a:rPr>
              <a:t>30% </a:t>
            </a:r>
            <a:r>
              <a:rPr lang="en-GB" sz="1400" baseline="0" dirty="0" err="1" smtClean="0">
                <a:solidFill>
                  <a:srgbClr val="000000"/>
                </a:solidFill>
              </a:rPr>
              <a:t>yoy</a:t>
            </a:r>
            <a:r>
              <a:rPr lang="en-GB" sz="1400" baseline="0" dirty="0" smtClean="0">
                <a:solidFill>
                  <a:srgbClr val="000000"/>
                </a:solidFill>
              </a:rPr>
              <a:t> growth</a:t>
            </a:r>
          </a:p>
          <a:p>
            <a:pPr>
              <a:spcBef>
                <a:spcPts val="800"/>
              </a:spcBef>
            </a:pPr>
            <a:r>
              <a:rPr lang="en-GB" sz="1400" baseline="0" dirty="0" smtClean="0">
                <a:solidFill>
                  <a:srgbClr val="000000"/>
                </a:solidFill>
              </a:rPr>
              <a:t>M</a:t>
            </a:r>
            <a:r>
              <a:rPr lang="en-US" sz="1400" baseline="0" dirty="0" err="1" smtClean="0">
                <a:solidFill>
                  <a:srgbClr val="000000"/>
                </a:solidFill>
              </a:rPr>
              <a:t>ulti</a:t>
            </a:r>
            <a:r>
              <a:rPr lang="en-US" sz="1400" baseline="0" dirty="0" smtClean="0">
                <a:solidFill>
                  <a:srgbClr val="000000"/>
                </a:solidFill>
              </a:rPr>
              <a:t> site</a:t>
            </a:r>
          </a:p>
          <a:p>
            <a:r>
              <a:rPr lang="en-US" baseline="0" dirty="0" smtClean="0"/>
              <a:t>Local media refers to us as a unicorn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37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But not every tribe is that advanced in </a:t>
            </a:r>
            <a:r>
              <a:rPr lang="en-US" sz="1600" dirty="0" err="1" smtClean="0"/>
              <a:t>devops</a:t>
            </a:r>
            <a:r>
              <a:rPr lang="en-US" sz="1600" dirty="0" smtClean="0"/>
              <a:t> adoption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DEA6C-8F12-2946-8FEA-AB499F2574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2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lassSbackgroun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10" y="-52554"/>
            <a:ext cx="11879622" cy="6674235"/>
          </a:xfrm>
          <a:prstGeom prst="rect">
            <a:avLst/>
          </a:prstGeom>
        </p:spPr>
      </p:pic>
      <p:pic>
        <p:nvPicPr>
          <p:cNvPr id="5" name="Picture 4" descr="brandColours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69" y="6147393"/>
            <a:ext cx="1206500" cy="177800"/>
          </a:xfrm>
          <a:prstGeom prst="rect">
            <a:avLst/>
          </a:prstGeom>
        </p:spPr>
      </p:pic>
      <p:pic>
        <p:nvPicPr>
          <p:cNvPr id="8" name="Picture 7" descr="SB&amp;G-master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516" y="2487822"/>
            <a:ext cx="4713606" cy="13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11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73088" y="441325"/>
            <a:ext cx="10533062" cy="587375"/>
          </a:xfrm>
          <a:prstGeom prst="rect">
            <a:avLst/>
          </a:prstGeom>
        </p:spPr>
        <p:txBody>
          <a:bodyPr vert="horz"/>
          <a:lstStyle>
            <a:lvl1pPr>
              <a:defRPr sz="3200">
                <a:solidFill>
                  <a:srgbClr val="1096D4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73088" y="939800"/>
            <a:ext cx="10541000" cy="520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rgbClr val="0D2D6C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pic>
        <p:nvPicPr>
          <p:cNvPr id="4" name="Picture 3" descr="brandColours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69" y="6147393"/>
            <a:ext cx="12065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85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5788" y="5656262"/>
            <a:ext cx="4677815" cy="3333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3088" y="1385887"/>
            <a:ext cx="10510838" cy="4054476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defRPr sz="1800" baseline="0">
                <a:solidFill>
                  <a:srgbClr val="323232"/>
                </a:solidFill>
              </a:defRPr>
            </a:lvl1pPr>
            <a:lvl2pPr>
              <a:buClr>
                <a:schemeClr val="accent1"/>
              </a:buClr>
              <a:defRPr sz="1600">
                <a:solidFill>
                  <a:srgbClr val="323232"/>
                </a:solidFill>
              </a:defRPr>
            </a:lvl2pPr>
            <a:lvl3pPr>
              <a:buClr>
                <a:schemeClr val="accent1"/>
              </a:buClr>
              <a:defRPr sz="1400">
                <a:solidFill>
                  <a:srgbClr val="323232"/>
                </a:solidFill>
              </a:defRPr>
            </a:lvl3pPr>
            <a:lvl4pPr>
              <a:buClr>
                <a:schemeClr val="accent1"/>
              </a:buClr>
              <a:defRPr sz="1200">
                <a:solidFill>
                  <a:srgbClr val="323232"/>
                </a:solidFill>
              </a:defRPr>
            </a:lvl4pPr>
          </a:lstStyle>
          <a:p>
            <a:pPr lvl="0"/>
            <a:r>
              <a:rPr lang="en-GB" dirty="0" smtClean="0"/>
              <a:t>Click to edit body copy</a:t>
            </a:r>
          </a:p>
        </p:txBody>
      </p:sp>
      <p:sp>
        <p:nvSpPr>
          <p:cNvPr id="9" name="Title 12"/>
          <p:cNvSpPr>
            <a:spLocks noGrp="1"/>
          </p:cNvSpPr>
          <p:nvPr>
            <p:ph type="title"/>
          </p:nvPr>
        </p:nvSpPr>
        <p:spPr>
          <a:xfrm>
            <a:off x="573088" y="441325"/>
            <a:ext cx="10533062" cy="587375"/>
          </a:xfrm>
          <a:prstGeom prst="rect">
            <a:avLst/>
          </a:prstGeom>
        </p:spPr>
        <p:txBody>
          <a:bodyPr vert="horz"/>
          <a:lstStyle>
            <a:lvl1pPr>
              <a:defRPr sz="3200">
                <a:solidFill>
                  <a:srgbClr val="1096D4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73088" y="939800"/>
            <a:ext cx="10541000" cy="520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rgbClr val="0D2D6C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840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088" y="1360489"/>
            <a:ext cx="5139592" cy="40544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>
                <a:solidFill>
                  <a:srgbClr val="323232"/>
                </a:solidFill>
              </a:defRPr>
            </a:lvl1pPr>
            <a:lvl2pPr>
              <a:defRPr sz="1600">
                <a:solidFill>
                  <a:srgbClr val="323232"/>
                </a:solidFill>
              </a:defRPr>
            </a:lvl2pPr>
            <a:lvl3pPr>
              <a:defRPr sz="1400">
                <a:solidFill>
                  <a:srgbClr val="323232"/>
                </a:solidFill>
              </a:defRPr>
            </a:lvl3pPr>
            <a:lvl4pPr>
              <a:defRPr sz="1200">
                <a:solidFill>
                  <a:srgbClr val="323232"/>
                </a:solidFill>
              </a:defRPr>
            </a:lvl4pPr>
            <a:lvl5pPr>
              <a:defRPr sz="15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GB" dirty="0" smtClean="0"/>
              <a:t>Click to edit body copy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969000" y="1360489"/>
            <a:ext cx="5139592" cy="40544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>
                <a:solidFill>
                  <a:srgbClr val="323232"/>
                </a:solidFill>
              </a:defRPr>
            </a:lvl1pPr>
            <a:lvl2pPr>
              <a:defRPr sz="1600">
                <a:solidFill>
                  <a:srgbClr val="323232"/>
                </a:solidFill>
              </a:defRPr>
            </a:lvl2pPr>
            <a:lvl3pPr>
              <a:defRPr sz="1400">
                <a:solidFill>
                  <a:srgbClr val="323232"/>
                </a:solidFill>
              </a:defRPr>
            </a:lvl3pPr>
            <a:lvl4pPr>
              <a:defRPr sz="1200">
                <a:solidFill>
                  <a:srgbClr val="323232"/>
                </a:solidFill>
              </a:defRPr>
            </a:lvl4pPr>
            <a:lvl5pPr>
              <a:defRPr sz="15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GB" dirty="0" smtClean="0"/>
              <a:t>Click to edit body copy</a:t>
            </a:r>
          </a:p>
        </p:txBody>
      </p:sp>
      <p:sp>
        <p:nvSpPr>
          <p:cNvPr id="15" name="Title 12"/>
          <p:cNvSpPr>
            <a:spLocks noGrp="1"/>
          </p:cNvSpPr>
          <p:nvPr>
            <p:ph type="title"/>
          </p:nvPr>
        </p:nvSpPr>
        <p:spPr>
          <a:xfrm>
            <a:off x="573088" y="441325"/>
            <a:ext cx="10533062" cy="587375"/>
          </a:xfrm>
          <a:prstGeom prst="rect">
            <a:avLst/>
          </a:prstGeom>
        </p:spPr>
        <p:txBody>
          <a:bodyPr vert="horz"/>
          <a:lstStyle>
            <a:lvl1pPr>
              <a:defRPr sz="3200">
                <a:solidFill>
                  <a:srgbClr val="1096D4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73088" y="939800"/>
            <a:ext cx="10541000" cy="520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rgbClr val="0D2D6C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891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Colour">
    <p:bg>
      <p:bgPr>
        <a:gradFill flip="none" rotWithShape="1">
          <a:gsLst>
            <a:gs pos="37000">
              <a:srgbClr val="233460"/>
            </a:gs>
            <a:gs pos="99000">
              <a:srgbClr val="C21C30"/>
            </a:gs>
            <a:gs pos="0">
              <a:srgbClr val="1A1F3A"/>
            </a:gs>
            <a:gs pos="72000">
              <a:srgbClr val="82162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1915762"/>
            <a:ext cx="10510839" cy="10175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203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573088" y="441325"/>
            <a:ext cx="10533062" cy="587375"/>
          </a:xfrm>
          <a:prstGeom prst="rect">
            <a:avLst/>
          </a:prstGeom>
        </p:spPr>
        <p:txBody>
          <a:bodyPr vert="horz"/>
          <a:lstStyle>
            <a:lvl1pPr>
              <a:defRPr sz="3200">
                <a:solidFill>
                  <a:srgbClr val="0D2D6C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73088" y="939800"/>
            <a:ext cx="10541000" cy="520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rgbClr val="D9223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pic>
        <p:nvPicPr>
          <p:cNvPr id="6" name="Picture 5" descr="brandColours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69" y="6147393"/>
            <a:ext cx="12065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70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573088" y="441325"/>
            <a:ext cx="10533062" cy="587375"/>
          </a:xfrm>
          <a:prstGeom prst="rect">
            <a:avLst/>
          </a:prstGeom>
        </p:spPr>
        <p:txBody>
          <a:bodyPr vert="horz"/>
          <a:lstStyle>
            <a:lvl1pPr>
              <a:defRPr sz="3200">
                <a:solidFill>
                  <a:srgbClr val="D80A00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73088" y="939800"/>
            <a:ext cx="10541000" cy="520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rgbClr val="760800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pic>
        <p:nvPicPr>
          <p:cNvPr id="6" name="Picture 5" descr="brandColours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69" y="6147393"/>
            <a:ext cx="12065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4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573088" y="441325"/>
            <a:ext cx="10533062" cy="587375"/>
          </a:xfrm>
          <a:prstGeom prst="rect">
            <a:avLst/>
          </a:prstGeom>
        </p:spPr>
        <p:txBody>
          <a:bodyPr vert="horz"/>
          <a:lstStyle>
            <a:lvl1pPr>
              <a:defRPr sz="3200">
                <a:solidFill>
                  <a:srgbClr val="A626AA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73088" y="939800"/>
            <a:ext cx="10541000" cy="520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rgbClr val="818A8F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pic>
        <p:nvPicPr>
          <p:cNvPr id="6" name="Picture 5" descr="brandColours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69" y="6147393"/>
            <a:ext cx="12065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21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ok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618" y="-98407"/>
            <a:ext cx="12103874" cy="680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72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573088" y="441325"/>
            <a:ext cx="10533062" cy="587375"/>
          </a:xfrm>
          <a:prstGeom prst="rect">
            <a:avLst/>
          </a:prstGeom>
        </p:spPr>
        <p:txBody>
          <a:bodyPr vert="horz"/>
          <a:lstStyle>
            <a:lvl1pPr>
              <a:defRPr sz="3200">
                <a:solidFill>
                  <a:srgbClr val="176BC7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73088" y="939800"/>
            <a:ext cx="10541000" cy="520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rgbClr val="DC0F6C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151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573088" y="441325"/>
            <a:ext cx="10533062" cy="587375"/>
          </a:xfrm>
          <a:prstGeom prst="rect">
            <a:avLst/>
          </a:prstGeom>
        </p:spPr>
        <p:txBody>
          <a:bodyPr vert="horz"/>
          <a:lstStyle>
            <a:lvl1pPr>
              <a:defRPr sz="3200">
                <a:solidFill>
                  <a:srgbClr val="176BC7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73088" y="939800"/>
            <a:ext cx="10541000" cy="520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rgbClr val="DC0F6C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pic>
        <p:nvPicPr>
          <p:cNvPr id="6" name="Picture 5" descr="brandColours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69" y="6147393"/>
            <a:ext cx="12065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lassSbackgroun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10" y="-52554"/>
            <a:ext cx="11879622" cy="6674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900" y="2263867"/>
            <a:ext cx="10510838" cy="677862"/>
          </a:xfrm>
          <a:prstGeom prst="rect">
            <a:avLst/>
          </a:prstGeom>
        </p:spPr>
        <p:txBody>
          <a:bodyPr anchor="b" anchorCtr="1">
            <a:noAutofit/>
          </a:bodyPr>
          <a:lstStyle>
            <a:lvl1pPr algn="ctr">
              <a:defRPr sz="2800" spc="3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6901" y="3003041"/>
            <a:ext cx="10510838" cy="674688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marL="0" indent="0" algn="ctr">
              <a:buNone/>
              <a:defRPr sz="1600" spc="600">
                <a:solidFill>
                  <a:srgbClr val="575756"/>
                </a:solidFill>
                <a:latin typeface="+mn-lt"/>
              </a:defRPr>
            </a:lvl1pPr>
            <a:lvl2pPr marL="585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0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5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0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1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96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81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SUBTITLE</a:t>
            </a:r>
            <a:endParaRPr lang="en-GB" dirty="0"/>
          </a:p>
        </p:txBody>
      </p:sp>
      <p:pic>
        <p:nvPicPr>
          <p:cNvPr id="5" name="Picture 4" descr="brandColours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69" y="6147393"/>
            <a:ext cx="12065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62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in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522" y="-61747"/>
            <a:ext cx="11937682" cy="670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45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573088" y="441325"/>
            <a:ext cx="10533062" cy="587375"/>
          </a:xfrm>
          <a:prstGeom prst="rect">
            <a:avLst/>
          </a:prstGeom>
        </p:spPr>
        <p:txBody>
          <a:bodyPr vert="horz"/>
          <a:lstStyle>
            <a:lvl1pPr>
              <a:defRPr sz="3200">
                <a:solidFill>
                  <a:srgbClr val="694F96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73088" y="939800"/>
            <a:ext cx="10541000" cy="520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rgbClr val="EEB65E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7604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573088" y="441325"/>
            <a:ext cx="10533062" cy="587375"/>
          </a:xfrm>
          <a:prstGeom prst="rect">
            <a:avLst/>
          </a:prstGeom>
        </p:spPr>
        <p:txBody>
          <a:bodyPr vert="horz"/>
          <a:lstStyle>
            <a:lvl1pPr>
              <a:defRPr sz="3200">
                <a:solidFill>
                  <a:srgbClr val="694F96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73088" y="939800"/>
            <a:ext cx="10541000" cy="520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rgbClr val="EEB65E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pic>
        <p:nvPicPr>
          <p:cNvPr id="6" name="Picture 5" descr="brandColours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69" y="6147393"/>
            <a:ext cx="12065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7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816"/>
            <a:ext cx="11858816" cy="666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0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ky Difference White World (1)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03038" cy="6583363"/>
          </a:xfrm>
          <a:prstGeom prst="rect">
            <a:avLst/>
          </a:prstGeom>
        </p:spPr>
      </p:pic>
      <p:pic>
        <p:nvPicPr>
          <p:cNvPr id="5" name="Picture 4" descr="brandColours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69" y="6147393"/>
            <a:ext cx="1206500" cy="1778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96900" y="2543267"/>
            <a:ext cx="10510838" cy="677862"/>
          </a:xfrm>
          <a:prstGeom prst="rect">
            <a:avLst/>
          </a:prstGeom>
        </p:spPr>
        <p:txBody>
          <a:bodyPr anchor="b" anchorCtr="1">
            <a:noAutofit/>
          </a:bodyPr>
          <a:lstStyle>
            <a:lvl1pPr algn="ctr">
              <a:defRPr sz="2800" spc="3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3216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B&amp;G-master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220" y="248152"/>
            <a:ext cx="1148294" cy="3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66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B&amp;G-master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220" y="248152"/>
            <a:ext cx="1148294" cy="329084"/>
          </a:xfrm>
          <a:prstGeom prst="rect">
            <a:avLst/>
          </a:prstGeom>
        </p:spPr>
      </p:pic>
      <p:pic>
        <p:nvPicPr>
          <p:cNvPr id="3" name="Picture 2" descr="brandColours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69" y="6147393"/>
            <a:ext cx="12065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87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andColours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69" y="6147393"/>
            <a:ext cx="12065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22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/>
          <p:cNvSpPr>
            <a:spLocks noGrp="1"/>
          </p:cNvSpPr>
          <p:nvPr>
            <p:ph type="title"/>
          </p:nvPr>
        </p:nvSpPr>
        <p:spPr>
          <a:xfrm>
            <a:off x="573088" y="441325"/>
            <a:ext cx="10533062" cy="587375"/>
          </a:xfrm>
          <a:prstGeom prst="rect">
            <a:avLst/>
          </a:prstGeom>
        </p:spPr>
        <p:txBody>
          <a:bodyPr vert="horz"/>
          <a:lstStyle>
            <a:lvl1pPr>
              <a:defRPr sz="3200">
                <a:solidFill>
                  <a:srgbClr val="1096D4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883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/>
          <p:cNvSpPr>
            <a:spLocks noGrp="1"/>
          </p:cNvSpPr>
          <p:nvPr>
            <p:ph type="title"/>
          </p:nvPr>
        </p:nvSpPr>
        <p:spPr>
          <a:xfrm>
            <a:off x="573088" y="441325"/>
            <a:ext cx="10533062" cy="587375"/>
          </a:xfrm>
          <a:prstGeom prst="rect">
            <a:avLst/>
          </a:prstGeom>
        </p:spPr>
        <p:txBody>
          <a:bodyPr vert="horz"/>
          <a:lstStyle>
            <a:lvl1pPr>
              <a:defRPr sz="3200">
                <a:solidFill>
                  <a:srgbClr val="1096D4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andColours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69" y="6147393"/>
            <a:ext cx="12065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66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73088" y="441325"/>
            <a:ext cx="10533062" cy="587375"/>
          </a:xfrm>
          <a:prstGeom prst="rect">
            <a:avLst/>
          </a:prstGeom>
        </p:spPr>
        <p:txBody>
          <a:bodyPr vert="horz"/>
          <a:lstStyle>
            <a:lvl1pPr>
              <a:defRPr sz="3200">
                <a:solidFill>
                  <a:srgbClr val="1096D4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73088" y="939800"/>
            <a:ext cx="10541000" cy="520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rgbClr val="0D2D6C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957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95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773" r:id="rId2"/>
    <p:sldLayoutId id="2147483772" r:id="rId3"/>
    <p:sldLayoutId id="2147483661" r:id="rId4"/>
    <p:sldLayoutId id="2147484030" r:id="rId5"/>
    <p:sldLayoutId id="2147484018" r:id="rId6"/>
    <p:sldLayoutId id="2147483764" r:id="rId7"/>
    <p:sldLayoutId id="2147484024" r:id="rId8"/>
    <p:sldLayoutId id="2147484017" r:id="rId9"/>
    <p:sldLayoutId id="2147484023" r:id="rId10"/>
    <p:sldLayoutId id="2147484016" r:id="rId11"/>
    <p:sldLayoutId id="2147483659" r:id="rId12"/>
    <p:sldLayoutId id="2147483707" r:id="rId13"/>
    <p:sldLayoutId id="2147484025" r:id="rId14"/>
    <p:sldLayoutId id="2147484026" r:id="rId15"/>
    <p:sldLayoutId id="2147484027" r:id="rId16"/>
    <p:sldLayoutId id="2147484019" r:id="rId17"/>
    <p:sldLayoutId id="2147484020" r:id="rId18"/>
    <p:sldLayoutId id="2147484028" r:id="rId19"/>
    <p:sldLayoutId id="2147484021" r:id="rId20"/>
    <p:sldLayoutId id="2147484022" r:id="rId21"/>
    <p:sldLayoutId id="2147484029" r:id="rId22"/>
    <p:sldLayoutId id="2147484031" r:id="rId23"/>
  </p:sldLayoutIdLst>
  <p:timing>
    <p:tnLst>
      <p:par>
        <p:cTn id="1" dur="indefinite" restart="never" nodeType="tmRoot"/>
      </p:par>
    </p:tnLst>
  </p:timing>
  <p:txStyles>
    <p:titleStyle>
      <a:lvl1pPr algn="l" defTabSz="1170432" rtl="0" eaLnBrk="1" latinLnBrk="0" hangingPunct="1">
        <a:spcBef>
          <a:spcPts val="768"/>
        </a:spcBef>
        <a:spcAft>
          <a:spcPts val="0"/>
        </a:spcAft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9617" indent="-229617" algn="l" defTabSz="1170432" rtl="0" eaLnBrk="1" latinLnBrk="0" hangingPunct="1">
        <a:spcBef>
          <a:spcPts val="768"/>
        </a:spcBef>
        <a:buClr>
          <a:schemeClr val="accent1"/>
        </a:buClr>
        <a:buFont typeface="Arial" pitchFamily="34" charset="0"/>
        <a:buChar char="•"/>
        <a:defRPr sz="1800" kern="1200">
          <a:solidFill>
            <a:srgbClr val="575756"/>
          </a:solidFill>
          <a:latin typeface="+mn-lt"/>
          <a:ea typeface="+mn-ea"/>
          <a:cs typeface="+mn-cs"/>
        </a:defRPr>
      </a:lvl1pPr>
      <a:lvl2pPr marL="460375" indent="-228600" algn="l" defTabSz="1170432" rtl="0" eaLnBrk="1" latinLnBrk="0" hangingPunct="1">
        <a:spcBef>
          <a:spcPts val="768"/>
        </a:spcBef>
        <a:buClr>
          <a:schemeClr val="accent1"/>
        </a:buClr>
        <a:buFont typeface="Arial" pitchFamily="34" charset="0"/>
        <a:buChar char="–"/>
        <a:tabLst/>
        <a:defRPr sz="1600" kern="1200">
          <a:solidFill>
            <a:srgbClr val="323232"/>
          </a:solidFill>
          <a:latin typeface="+mn-lt"/>
          <a:ea typeface="+mn-ea"/>
          <a:cs typeface="+mn-cs"/>
        </a:defRPr>
      </a:lvl2pPr>
      <a:lvl3pPr marL="623888" indent="-161925" algn="l" defTabSz="1170432" rtl="0" eaLnBrk="1" latinLnBrk="0" hangingPunct="1">
        <a:spcBef>
          <a:spcPts val="768"/>
        </a:spcBef>
        <a:buClr>
          <a:schemeClr val="accent1"/>
        </a:buClr>
        <a:buFont typeface="Lucida Grande"/>
        <a:buChar char="­"/>
        <a:tabLst/>
        <a:defRPr sz="1400" kern="1200">
          <a:solidFill>
            <a:srgbClr val="323232"/>
          </a:solidFill>
          <a:latin typeface="+mn-lt"/>
          <a:ea typeface="+mn-ea"/>
          <a:cs typeface="+mn-cs"/>
        </a:defRPr>
      </a:lvl3pPr>
      <a:lvl4pPr marL="893763" indent="-179388" algn="l" defTabSz="1170432" rtl="0" eaLnBrk="1" latinLnBrk="0" hangingPunct="1">
        <a:spcBef>
          <a:spcPts val="768"/>
        </a:spcBef>
        <a:buClr>
          <a:schemeClr val="accent1"/>
        </a:buClr>
        <a:buFont typeface="Arial" pitchFamily="34" charset="0"/>
        <a:buChar char="–"/>
        <a:tabLst/>
        <a:defRPr sz="1200" kern="1200">
          <a:solidFill>
            <a:srgbClr val="323232"/>
          </a:solidFill>
          <a:latin typeface="+mn-lt"/>
          <a:ea typeface="+mn-ea"/>
          <a:cs typeface="+mn-cs"/>
        </a:defRPr>
      </a:lvl4pPr>
      <a:lvl5pPr marL="2633472" indent="-292608" algn="l" defTabSz="117043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218688" indent="-292608" algn="l" defTabSz="117043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03904" indent="-292608" algn="l" defTabSz="117043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89120" indent="-292608" algn="l" defTabSz="117043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974336" indent="-292608" algn="l" defTabSz="117043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5216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0432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55648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0864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26080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11296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96512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81728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20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2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6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3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3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6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3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6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1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4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  <p:sp>
        <p:nvSpPr>
          <p:cNvPr id="230" name="Rectangle 229"/>
          <p:cNvSpPr/>
          <p:nvPr/>
        </p:nvSpPr>
        <p:spPr>
          <a:xfrm>
            <a:off x="4522777" y="2993069"/>
            <a:ext cx="199020" cy="136389"/>
          </a:xfrm>
          <a:prstGeom prst="rect">
            <a:avLst/>
          </a:prstGeom>
          <a:solidFill>
            <a:srgbClr val="0092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900" dirty="0">
              <a:solidFill>
                <a:srgbClr val="FFFFFF"/>
              </a:solidFill>
              <a:latin typeface="Sky Text" pitchFamily="34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6802450" y="3032263"/>
            <a:ext cx="199020" cy="136389"/>
          </a:xfrm>
          <a:prstGeom prst="rect">
            <a:avLst/>
          </a:prstGeom>
          <a:solidFill>
            <a:srgbClr val="0092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900" dirty="0">
              <a:solidFill>
                <a:srgbClr val="FFFFFF"/>
              </a:solidFill>
              <a:latin typeface="Sky Text" pitchFamily="34" charset="0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6683826" y="4650916"/>
            <a:ext cx="199020" cy="136389"/>
          </a:xfrm>
          <a:prstGeom prst="rect">
            <a:avLst/>
          </a:prstGeom>
          <a:solidFill>
            <a:srgbClr val="0092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900" dirty="0">
              <a:solidFill>
                <a:srgbClr val="FFFFFF"/>
              </a:solidFill>
              <a:latin typeface="Sky Text" pitchFamily="34" charset="0"/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4709246" y="4688648"/>
            <a:ext cx="199020" cy="136389"/>
          </a:xfrm>
          <a:prstGeom prst="rect">
            <a:avLst/>
          </a:prstGeom>
          <a:solidFill>
            <a:srgbClr val="0092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900" dirty="0">
              <a:solidFill>
                <a:srgbClr val="FFFFFF"/>
              </a:solidFill>
              <a:latin typeface="Sky Text" pitchFamily="34" charset="0"/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4751755" y="3056373"/>
            <a:ext cx="199020" cy="136389"/>
          </a:xfrm>
          <a:prstGeom prst="rect">
            <a:avLst/>
          </a:prstGeom>
          <a:solidFill>
            <a:srgbClr val="0092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900" dirty="0">
              <a:solidFill>
                <a:srgbClr val="FFFFFF"/>
              </a:solidFill>
              <a:latin typeface="Sky Text" pitchFamily="34" charset="0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6689032" y="4641986"/>
            <a:ext cx="199020" cy="136389"/>
          </a:xfrm>
          <a:prstGeom prst="rect">
            <a:avLst/>
          </a:prstGeom>
          <a:solidFill>
            <a:srgbClr val="0092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900" dirty="0">
              <a:solidFill>
                <a:srgbClr val="FFFFFF"/>
              </a:solidFill>
              <a:latin typeface="Sky Text" pitchFamily="34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6257940" y="3083300"/>
            <a:ext cx="199020" cy="136389"/>
          </a:xfrm>
          <a:prstGeom prst="rect">
            <a:avLst/>
          </a:prstGeom>
          <a:solidFill>
            <a:srgbClr val="0092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900" dirty="0">
              <a:solidFill>
                <a:srgbClr val="FFFFFF"/>
              </a:solidFill>
              <a:latin typeface="Sky Text" pitchFamily="34" charset="0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4443594" y="4697198"/>
            <a:ext cx="199020" cy="136389"/>
          </a:xfrm>
          <a:prstGeom prst="rect">
            <a:avLst/>
          </a:prstGeom>
          <a:solidFill>
            <a:srgbClr val="0092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900" dirty="0">
              <a:solidFill>
                <a:srgbClr val="FFFFFF"/>
              </a:solidFill>
              <a:latin typeface="Sky Text" pitchFamily="34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9152319" y="-511002"/>
            <a:ext cx="199020" cy="136389"/>
          </a:xfrm>
          <a:prstGeom prst="rect">
            <a:avLst/>
          </a:prstGeom>
          <a:solidFill>
            <a:srgbClr val="0092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900" dirty="0">
              <a:solidFill>
                <a:srgbClr val="FFFFFF"/>
              </a:solidFill>
              <a:latin typeface="Sky Text" pitchFamily="34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9633417" y="-296133"/>
            <a:ext cx="199020" cy="136389"/>
          </a:xfrm>
          <a:prstGeom prst="rect">
            <a:avLst/>
          </a:prstGeom>
          <a:solidFill>
            <a:srgbClr val="0092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900" dirty="0">
              <a:solidFill>
                <a:srgbClr val="FFFFFF"/>
              </a:solidFill>
              <a:latin typeface="Sky Text" pitchFamily="34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9407321" y="-1063099"/>
            <a:ext cx="199020" cy="136389"/>
          </a:xfrm>
          <a:prstGeom prst="rect">
            <a:avLst/>
          </a:prstGeom>
          <a:solidFill>
            <a:srgbClr val="0092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900" dirty="0">
              <a:solidFill>
                <a:srgbClr val="FFFFFF"/>
              </a:solidFill>
              <a:latin typeface="Sky Text" pitchFamily="34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9911408" y="-861293"/>
            <a:ext cx="199020" cy="136389"/>
          </a:xfrm>
          <a:prstGeom prst="rect">
            <a:avLst/>
          </a:prstGeom>
          <a:solidFill>
            <a:srgbClr val="0092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900" dirty="0">
              <a:solidFill>
                <a:srgbClr val="FFFFFF"/>
              </a:solidFill>
              <a:latin typeface="Sky Text" pitchFamily="34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9801151" y="-575221"/>
            <a:ext cx="199020" cy="136389"/>
          </a:xfrm>
          <a:prstGeom prst="rect">
            <a:avLst/>
          </a:prstGeom>
          <a:solidFill>
            <a:srgbClr val="0092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900" dirty="0">
              <a:solidFill>
                <a:srgbClr val="FFFFFF"/>
              </a:solidFill>
              <a:latin typeface="Sky Text" pitchFamily="34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9152319" y="-561802"/>
            <a:ext cx="199020" cy="136389"/>
          </a:xfrm>
          <a:prstGeom prst="rect">
            <a:avLst/>
          </a:prstGeom>
          <a:solidFill>
            <a:srgbClr val="0092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900" dirty="0">
              <a:solidFill>
                <a:srgbClr val="FFFFFF"/>
              </a:solidFill>
              <a:latin typeface="Sky Text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8930085" y="-171227"/>
            <a:ext cx="199020" cy="136389"/>
          </a:xfrm>
          <a:prstGeom prst="rect">
            <a:avLst/>
          </a:prstGeom>
          <a:solidFill>
            <a:srgbClr val="0092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900" dirty="0">
              <a:solidFill>
                <a:srgbClr val="FFFFFF"/>
              </a:solidFill>
              <a:latin typeface="Sky Text" pitchFamily="34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9351339" y="-332819"/>
            <a:ext cx="199020" cy="136389"/>
          </a:xfrm>
          <a:prstGeom prst="rect">
            <a:avLst/>
          </a:prstGeom>
          <a:solidFill>
            <a:srgbClr val="0092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900" dirty="0">
              <a:solidFill>
                <a:srgbClr val="FFFFFF"/>
              </a:solidFill>
              <a:latin typeface="Sky Text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10054671" y="-409711"/>
            <a:ext cx="199020" cy="136389"/>
          </a:xfrm>
          <a:prstGeom prst="rect">
            <a:avLst/>
          </a:prstGeom>
          <a:solidFill>
            <a:srgbClr val="0092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900" dirty="0">
              <a:solidFill>
                <a:srgbClr val="FFFFFF"/>
              </a:solidFill>
              <a:latin typeface="Sky Tex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60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6605E-6 -0.00072 C 0.00746 -0.00385 0.03852 -0.00651 0.04991 -0.00651 C 0.118 -0.00651 0.18798 0.04269 0.18798 0.09308 C 0.18798 0.06704 0.22338 0.04269 0.25648 0.04269 C 0.29093 0.04269 0.32402 0.06776 0.32402 0.09308 C 0.32402 0.0803 0.34152 0.06704 0.35888 0.06704 C 0.37691 0.06704 0.39441 0.07958 0.39441 0.09308 C 0.39441 0.08585 0.40296 0.0803 0.41191 0.0803 C 0.42045 0.0803 0.4294 0.08657 0.4294 0.09308 C 0.4294 0.08898 0.43415 0.08585 0.43836 0.08585 C 0.44025 0.08585 0.4469 0.08898 0.4469 0.09308 C 0.4469 0.09067 0.4488 0.08898 0.45151 0.08898 C 0.45151 0.0885 0.45585 0.09067 0.45585 0.09308 C 0.45585 0.09164 0.45585 0.09067 0.45775 0.09067 C 0.45775 0.09115 0.45951 0.09164 0.45951 0.09308 C 0.45951 0.09164 0.45951 0.09236 0.45951 0.09115 C 0.46195 0.09115 0.46195 0.09164 0.46195 0.09236 C 0.46385 0.09164 0.46385 0.09236 0.46385 0.09115 C 0.46684 0.09115 0.46684 0.09164 0.46684 0.09236 " pathEditMode="relative" rAng="0" ptsTypes="AAAAAAAAAAAAAAAAAAA">
                                          <p:cBhvr>
                                            <p:cTn id="6" dur="2000" fill="hold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342" y="4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1" presetClass="path" presetSubtype="0" accel="50000" de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3065 -0.01736 C -0.02699 -0.02074 -0.00976 -0.02387 -0.00298 -0.02387 C 0.03567 -0.02387 0.07569 0.03015 0.07569 0.08681 C 0.07569 0.05812 0.0944 0.03015 0.11298 0.03015 C 0.13292 0.03015 0.15164 0.05812 0.15164 0.08681 C 0.15164 0.07162 0.16235 0.05812 0.17171 0.05812 C 0.18243 0.05812 0.19165 0.07162 0.19165 0.08681 C 0.19165 0.07813 0.19707 0.07162 0.20236 0.07162 C 0.2063 0.07162 0.21159 0.07813 0.21159 0.08681 C 0.21159 0.08151 0.2143 0.07813 0.21715 0.07813 C 0.21837 0.07813 0.22108 0.08151 0.22108 0.08681 C 0.22108 0.08295 0.22217 0.08151 0.22366 0.08151 C 0.22366 0.08295 0.22623 0.08295 0.22623 0.08681 C 0.22623 0.08464 0.22623 0.08295 0.22759 0.08295 C 0.22759 0.08464 0.22908 0.08464 0.22908 0.08681 C 0.22908 0.08464 0.22908 0.08681 0.22908 0.08464 C 0.23044 0.08464 0.23044 0.08681 0.23044 0.08464 C 0.2318 0.08464 0.2318 0.08681 0.2318 0.08464 C 0.23342 0.08464 0.23342 0.08681 0.23342 0.08464 " pathEditMode="relative" rAng="0" ptsTypes="AAAAAAAAAAAAAAAAAAA">
                                          <p:cBhvr>
                                            <p:cTn id="8" dur="20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197" y="487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1" presetClass="path" presetSubtype="0" accel="50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0042E-6 -0.00168 C 0.00407 0.00338 0.01939 0.00893 0.02468 0.00893 C 0.05845 0.00893 0.09304 -0.07137 0.09304 -0.15167 C 0.09304 -0.11164 0.1104 -0.07186 0.12681 -0.07186 C 0.14417 -0.07186 0.16045 -0.11213 0.16045 -0.15167 C 0.16045 -0.1319 0.16913 -0.11164 0.17781 -0.11164 C 0.18649 -0.11164 0.1953 -0.13166 0.1953 -0.15167 C 0.1953 -0.14179 0.19937 -0.1319 0.20385 -0.1319 C 0.20819 -0.1319 0.21253 -0.14227 0.21253 -0.15167 C 0.21253 -0.14685 0.21483 -0.14179 0.21687 -0.14179 C 0.21782 -0.14179 0.22107 -0.14685 0.22107 -0.15167 C 0.22107 -0.14926 0.22216 -0.14685 0.22324 -0.14685 C 0.22324 -0.14613 0.22555 -0.1495 0.22555 -0.15167 C 0.22555 -0.15071 0.22555 -0.14926 0.2265 -0.14926 C 0.2265 -0.14974 0.22758 -0.15071 0.22758 -0.15167 C 0.22758 -0.15119 0.22758 -0.15071 0.22758 -0.15023 C 0.22867 -0.15023 0.22867 -0.15071 0.22867 -0.15119 C 0.22962 -0.15119 0.22962 -0.15071 0.22962 -0.15023 C 0.23097 -0.15023 0.23097 -0.15071 0.23097 -0.15119 " pathEditMode="relative" rAng="0" ptsTypes="AAAAAAAAAAAAAAAAAAA">
                                          <p:cBhvr>
                                            <p:cTn id="10" dur="20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542" y="-69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1" presetClass="path" presetSubtype="0" accel="50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27411E-6 -0.00145 C 0.00624 0.00458 0.02957 0.01061 0.03798 0.01061 C 0.08952 0.01061 0.14241 -0.08247 0.14241 -0.17458 C 0.14241 -0.12829 0.16913 -0.08247 0.19409 -0.08247 C 0.22054 -0.08247 0.24576 -0.12877 0.24576 -0.17458 C 0.24576 -0.15216 0.25906 -0.12829 0.27221 -0.12829 C 0.28564 -0.12829 0.29866 -0.15143 0.29866 -0.17458 C 0.29866 -0.16325 0.30531 -0.15216 0.31209 -0.15216 C 0.3186 -0.15216 0.32538 -0.16349 0.32538 -0.17458 C 0.32538 -0.16928 0.32877 -0.16325 0.33189 -0.16325 C 0.33352 -0.16325 0.33854 -0.16928 0.33854 -0.17458 C 0.33854 -0.17193 0.34003 -0.16928 0.34193 -0.16928 C 0.34193 -0.16831 0.34518 -0.17193 0.34518 -0.17458 C 0.34518 -0.17338 0.34518 -0.17193 0.34694 -0.17193 C 0.34694 -0.1729 0.34844 -0.17338 0.34844 -0.17458 C 0.34844 -0.1741 0.34844 -0.17338 0.34844 -0.1729 C 0.35006 -0.1729 0.35006 -0.17338 0.35006 -0.1741 C 0.35156 -0.1741 0.35156 -0.17338 0.35156 -0.1729 C 0.35346 -0.1729 0.35346 -0.17338 0.35346 -0.1741 " pathEditMode="relative" rAng="0" ptsTypes="AAAAAAAAAAAAAAAAAAA">
                                          <p:cBhvr>
                                            <p:cTn id="12" dur="20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673" y="-80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0" presetClass="path" presetSubtype="0" accel="50000" de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4.71586E-6 7.71642E-8 C 0.09439 -0.15047 0.18906 -0.30046 0.25335 -0.28286 C 0.31791 -0.26549 0.36552 0.04389 0.38654 0.10562 " pathEditMode="relative" rAng="0" ptsTypes="AAA">
                                          <p:cBhvr>
                                            <p:cTn id="14" dur="20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327" y="-89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0" presetClass="path" presetSubtype="0" accel="50000" de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3.8858E-6 3.04316E-6 C 0.10173 -0.05836 0.20372 -0.11647 0.26014 -0.16374 " pathEditMode="relative" rAng="0" ptsTypes="AA">
                                          <p:cBhvr>
                                            <p:cTn id="16" dur="20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007" y="-8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74 -0.00241 L 0.41787 -0.15433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656" y="-75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1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2543E-6 -0.00097 C 0.00421 -0.00362 0.02021 -0.00627 0.02604 -0.00627 C 0.06144 -0.00627 0.09752 0.03665 0.09752 0.08006 C 0.09752 0.05811 0.11569 0.03665 0.13292 0.03665 C 0.15109 0.03665 0.16818 0.0586 0.16818 0.08006 C 0.16818 0.06921 0.17741 0.05811 0.18636 0.05811 C 0.19558 0.05811 0.20453 0.06896 0.20453 0.08006 C 0.20453 0.07451 0.20914 0.06921 0.21362 0.06921 C 0.21823 0.06921 0.22271 0.07451 0.22271 0.08006 C 0.22271 0.07716 0.22501 0.07451 0.22718 0.07451 C 0.22827 0.07451 0.23166 0.07716 0.23166 0.08006 C 0.23166 0.07861 0.23274 0.07716 0.23424 0.07716 C 0.23424 0.07668 0.23641 0.07861 0.23641 0.08006 C 0.23641 0.07909 0.23641 0.07861 0.23749 0.07861 C 0.23749 0.07861 0.23858 0.07909 0.23858 0.08006 C 0.23858 0.07957 0.23858 0.07909 0.23858 0.07885 C 0.23953 0.07885 0.23953 0.07909 0.23953 0.07957 C 0.24061 0.07957 0.24061 0.07909 0.24061 0.07885 C 0.24197 0.07885 0.24197 0.07909 0.24197 0.07957 " pathEditMode="relative" rAng="0" ptsTypes="AAAAAAAAAAAAAAAAAAA">
                                          <p:cBhvr>
                                            <p:cTn id="20" dur="1000" fill="hold"/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98" y="378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41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479E-6 0.00579 C -0.00013 -0.01471 -0.00054 -0.0352 -0.00081 -0.0352 C -0.00163 -0.0352 -0.00258 0.28551 -0.00258 0.60695 C -0.00258 0.44466 -0.00312 0.28599 -0.00352 0.28599 C -0.00407 0.28599 -0.00447 0.4478 -0.00447 0.60695 C -0.00447 0.52689 -0.00475 0.44466 -0.00502 0.44466 C -0.00529 0.44466 -0.00542 0.5252 -0.00542 0.60695 C -0.00542 0.56595 -0.00556 0.52689 -0.00569 0.52689 C -0.00583 0.52689 -0.00597 0.56788 -0.00597 0.60695 C -0.00597 0.58645 -0.00597 0.56595 -0.0061 0.56595 C -0.0061 0.56619 -0.00624 0.58645 -0.00624 0.60695 C -0.00624 0.59634 -0.00624 0.58645 -0.00624 0.58669 C -0.00624 0.5838 -0.00624 0.59682 -0.00624 0.60695 C -0.00624 0.60188 -0.00624 0.59634 -0.00637 0.59634 C -0.00637 0.59875 -0.00637 0.60116 -0.00637 0.60695 C -0.00637 0.60429 -0.00637 0.60188 -0.00637 0.59947 C -0.00637 0.59971 -0.00637 0.60188 -0.00637 0.60429 C -0.00637 0.60454 -0.00637 0.60188 -0.00637 0.59947 C -0.00637 0.59971 -0.00637 0.60188 -0.00637 0.60429 " pathEditMode="relative" rAng="0" ptsTypes="AAAAAAAAAAAAAAAAAAA">
                                          <p:cBhvr>
                                            <p:cTn id="24" dur="10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6" y="279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1" presetClass="path" presetSubtype="0" accel="50000" de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1845 -0.1049 C -0.01858 -0.12781 -0.01886 -0.15096 -0.01899 -0.15096 C -0.01953 -0.15096 -0.02008 0.20858 -0.02008 0.56932 C -0.02008 0.38775 -0.02035 0.2093 -0.02062 0.2093 C -0.02103 0.2093 -0.0213 0.39064 -0.0213 0.56932 C -0.0213 0.47938 -0.02143 0.38775 -0.02157 0.38775 C -0.0217 0.38775 -0.02184 0.47745 -0.02184 0.56932 C -0.02184 0.52327 -0.02197 0.47938 -0.02197 0.47962 C -0.02211 0.47938 -0.02211 0.52544 -0.02211 0.56932 C -0.02211 0.54617 -0.02225 0.52327 -0.02225 0.52351 C -0.02225 0.52327 -0.02225 0.54617 -0.02225 0.56932 C -0.02225 0.55727 -0.02225 0.54617 -0.02238 0.54617 C -0.02238 0.54352 -0.02238 0.55799 -0.02238 0.56932 C -0.02238 0.56354 -0.02238 0.55727 -0.02238 0.55751 C -0.02238 0.55992 -0.02238 0.56281 -0.02238 0.56932 C -0.02238 0.56619 -0.02238 0.56354 -0.02238 0.56064 C -0.02238 0.56088 -0.02238 0.56354 -0.02238 0.56619 C -0.02238 0.56643 -0.02238 0.56354 -0.02238 0.56064 C -0.02238 0.56088 -0.02238 0.56354 -0.02238 0.56619 " pathEditMode="relative" rAng="0" ptsTypes="AAAAAAAAAAAAAAAAAAA">
                                          <p:cBhvr>
                                            <p:cTn id="26" dur="10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3" y="313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1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01085 0.02507 C -0.01099 0.00675 -0.0114 -0.01182 -0.01153 -0.01182 C -0.01221 -0.01182 -0.01289 0.27731 -0.01289 0.56715 C -0.01289 0.42126 -0.01329 0.27779 -0.0137 0.27779 C -0.01411 0.27779 -0.01438 0.42343 -0.01438 0.56715 C -0.01438 0.49505 -0.01465 0.42126 -0.01479 0.42126 C -0.01492 0.42126 -0.01519 0.49336 -0.01519 0.56715 C -0.01519 0.53026 -0.01533 0.49505 -0.01533 0.49529 C -0.01546 0.49505 -0.0156 0.53195 -0.0156 0.56715 C -0.0156 0.54859 -0.0156 0.53026 -0.0156 0.5305 C -0.0156 0.53026 -0.01574 0.54859 -0.01574 0.56715 C -0.01574 0.55751 -0.01574 0.54859 -0.01574 0.54883 C -0.01574 0.54642 -0.01587 0.55799 -0.01587 0.56715 C -0.01587 0.56257 -0.01587 0.55751 -0.01587 0.55775 C -0.01587 0.55968 -0.01587 0.56209 -0.01587 0.56715 C -0.01587 0.56474 -0.01587 0.56257 -0.01587 0.5604 C -0.01587 0.56064 -0.01587 0.56257 -0.01587 0.56474 C -0.01587 0.56498 -0.01587 0.56257 -0.01587 0.5604 C -0.01587 0.56064 -0.01587 0.56257 -0.01587 0.56474 " pathEditMode="relative" rAng="0" ptsTypes="AAAAAAAAAAAAAAAAAAA">
                                          <p:cBhvr>
                                            <p:cTn id="28" dur="20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8" y="2524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1" presetClass="path" presetSubtype="0" accel="50000" de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0.01194 0.01519 C -0.01194 -0.00507 -0.01167 -0.02556 -0.01153 -0.02556 C -0.01099 -0.02556 -0.01044 0.2937 -0.01044 0.61369 C -0.01044 0.45237 -0.01017 0.29419 -0.0099 0.29419 C -0.0095 0.29419 -0.00922 0.45527 -0.00922 0.61369 C -0.00922 0.53412 -0.00909 0.45237 -0.00895 0.45237 C -0.00882 0.45237 -0.00868 0.53219 -0.00868 0.61369 C -0.00868 0.57294 -0.00855 0.53412 -0.00855 0.53436 C -0.00841 0.53412 -0.00841 0.57463 -0.00841 0.61369 C -0.00841 0.5932 -0.00827 0.57294 -0.00827 0.57318 C -0.00827 0.57294 -0.00827 0.5932 -0.00827 0.61369 C -0.00827 0.60308 -0.00827 0.5932 -0.00814 0.5932 C -0.00814 0.59079 -0.00814 0.60381 -0.00814 0.61369 C -0.00814 0.60863 -0.00814 0.60308 -0.00814 0.60332 C -0.00814 0.60549 -0.00814 0.60791 -0.00814 0.61369 C -0.00814 0.61104 -0.00814 0.60863 -0.00814 0.60622 C -0.00814 0.60646 -0.00814 0.60863 -0.00814 0.61104 C -0.00814 0.61128 -0.00814 0.60863 -0.00814 0.60622 C -0.008 0.60622 -0.008 0.60863 -0.008 0.61104 " pathEditMode="relative" rAng="0" ptsTypes="AAAAAAAAAAAAAAAAAAA">
                                          <p:cBhvr>
                                            <p:cTn id="30" dur="10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0" y="2787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1" presetClass="path" presetSubtype="0" accel="50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2.78855E-6 0.02773 C -2.78855E-6 0.00603 0.00027 -0.01591 0.00041 -0.01591 C 0.00095 -0.01591 0.00149 0.32506 0.00149 0.66699 C 0.00149 0.49506 0.00177 0.32578 0.00204 0.32578 C 0.00244 0.32578 0.00272 0.49771 0.00272 0.66699 C 0.00272 0.58187 0.00285 0.49506 0.00299 0.49506 C 0.00312 0.49506 0.00326 0.57994 0.00326 0.66699 C 0.00326 0.62334 0.00339 0.58187 0.00339 0.58211 C 0.00353 0.58187 0.00353 0.62527 0.00353 0.66699 C 0.00353 0.64505 0.00366 0.62334 0.00366 0.62358 C 0.00366 0.62334 0.00366 0.64505 0.00366 0.66699 C 0.00366 0.65566 0.00366 0.64505 0.0038 0.64505 C 0.0038 0.64239 0.0038 0.65638 0.0038 0.66699 C 0.0038 0.66168 0.0038 0.65566 0.0038 0.6559 C 0.0038 0.65831 0.0038 0.66096 0.0038 0.66699 C 0.0038 0.66434 0.0038 0.66168 0.0038 0.65903 C 0.0038 0.65927 0.0038 0.66168 0.0038 0.66434 C 0.0038 0.66458 0.0038 0.66168 0.0038 0.65903 C 0.00394 0.65903 0.00394 0.66168 0.00394 0.66434 " pathEditMode="relative" rAng="0" ptsTypes="AAAAAAAAAAAAAAAAAAA">
                                          <p:cBhvr>
                                            <p:cTn id="32" dur="10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0" y="297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1" presetClass="path" presetSubtype="0" accel="50000" decel="5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3.44771E-6 0.01953 C -0.00027 0.00193 -0.00081 -0.01592 -0.00095 -0.01592 C -0.0023 -0.01592 -0.00352 0.2638 -0.00352 0.54449 C -0.00352 0.40342 -0.0042 0.26452 -0.00474 0.26452 C -0.00542 0.26452 -0.00596 0.40559 -0.00596 0.54449 C -0.00596 0.47456 -0.00637 0.40342 -0.00664 0.40342 C -0.00691 0.40342 -0.00732 0.47311 -0.00732 0.54449 C -0.00732 0.5088 -0.00746 0.47456 -0.00759 0.47456 C -0.00773 0.47456 -0.008 0.51024 -0.008 0.54449 C -0.008 0.52664 -0.008 0.5088 -0.00813 0.5088 C -0.00813 0.5088 -0.00827 0.52664 -0.00827 0.54449 C -0.00827 0.53508 -0.00827 0.52664 -0.00827 0.52664 C -0.00827 0.52447 -0.00841 0.53581 -0.00841 0.54449 C -0.00841 0.54015 -0.00841 0.53508 -0.00841 0.53508 C -0.00841 0.53725 -0.00854 0.53942 -0.00854 0.54449 C -0.00854 0.54232 -0.00854 0.54015 -0.00854 0.53798 C -0.00854 0.53798 -0.00854 0.54015 -0.00854 0.54232 C -0.00854 0.54232 -0.00854 0.54015 -0.00854 0.53798 C -0.00854 0.53798 -0.00854 0.54015 -0.00854 0.54232 " pathEditMode="relative" rAng="0" ptsTypes="AAAAAAAAAAAAAAAAAAA">
                                          <p:cBhvr>
                                            <p:cTn id="34" dur="10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4" y="2447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1" presetClass="path" presetSubtype="0" accel="50000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4.60193E-6 0.02122 C -0.00041 0.00265 -0.0015 -0.01592 -0.0019 -0.01592 C -0.00448 -0.01592 -0.00719 0.27466 -0.00719 0.56595 C -0.00719 0.41934 -0.00841 0.27514 -0.00963 0.27514 C -0.01099 0.27514 -0.01221 0.42151 -0.01221 0.56595 C -0.01221 0.49337 -0.01289 0.41934 -0.01357 0.41934 C -0.01425 0.41934 -0.01492 0.49168 -0.01492 0.56595 C -0.01492 0.52882 -0.0152 0.49337 -0.0156 0.49337 C -0.01587 0.49337 -0.01614 0.5305 -0.01614 0.56595 C -0.01614 0.54738 -0.01642 0.52882 -0.01655 0.52882 C -0.01655 0.52882 -0.01682 0.54738 -0.01682 0.56595 C -0.01682 0.55631 -0.01696 0.54738 -0.01696 0.54738 C -0.01696 0.54497 -0.01723 0.55679 -0.01723 0.56595 C -0.01723 0.56137 -0.01723 0.55631 -0.01723 0.55631 C -0.01723 0.55848 -0.01737 0.56089 -0.01737 0.56595 C -0.01737 0.56354 -0.01737 0.56137 -0.01737 0.5592 C -0.01737 0.5592 -0.01737 0.56137 -0.01737 0.56354 C -0.0175 0.56354 -0.0175 0.56137 -0.0175 0.5592 C -0.0175 0.5592 -0.0175 0.56137 -0.0175 0.56354 " pathEditMode="relative" rAng="0" ptsTypes="AAAAAAAAAAAAAAAAAAA" p14:bounceEnd="50000">
                                          <p:cBhvr>
                                            <p:cTn id="36" dur="1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82" y="253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1" presetClass="path" presetSubtype="0" accel="50000" decel="5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5.11325E-7 0.01736 C -0.00014 -0.00193 -0.00041 -0.02147 -0.00041 -0.02122 C -0.00109 -0.02147 -0.00163 0.2814 -0.00163 0.58476 C -0.00163 0.43211 -0.0019 0.28164 -0.00217 0.28164 C -0.00244 0.28164 -0.00285 0.43453 -0.00285 0.58476 C -0.00285 0.50928 -0.00298 0.43211 -0.00312 0.43211 C -0.00326 0.43211 -0.00339 0.50759 -0.00339 0.58476 C -0.00339 0.54617 -0.00339 0.50928 -0.00353 0.50928 C -0.00366 0.50928 -0.00366 0.5481 -0.00366 0.58476 C -0.00366 0.56546 -0.00366 0.54617 -0.0038 0.54617 C -0.0038 0.54641 -0.0038 0.56546 -0.0038 0.58476 C -0.0038 0.57487 -0.0038 0.56546 -0.0038 0.56571 C -0.0038 0.56305 -0.00393 0.57535 -0.00393 0.58476 C -0.00393 0.57993 -0.00393 0.57487 -0.00393 0.57511 C -0.00393 0.57704 -0.00393 0.57945 -0.00393 0.58476 C -0.00393 0.58234 -0.00393 0.57993 -0.00393 0.57776 C -0.00393 0.578 -0.00393 0.57993 -0.00393 0.58234 C -0.00393 0.58259 -0.00393 0.57993 -0.00393 0.57776 C -0.00393 0.578 -0.00393 0.57993 -0.00393 0.58234 " pathEditMode="relative" rAng="0" ptsTypes="AAAAAAAAAAAAAAAAAAA">
                                          <p:cBhvr>
                                            <p:cTn id="38" dur="10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3" y="2642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0" grpId="0" animBg="1"/>
          <p:bldP spid="231" grpId="0" animBg="1"/>
          <p:bldP spid="232" grpId="0" animBg="1"/>
          <p:bldP spid="233" grpId="0" animBg="1"/>
          <p:bldP spid="234" grpId="0" animBg="1"/>
          <p:bldP spid="235" grpId="0" animBg="1"/>
          <p:bldP spid="236" grpId="0" animBg="1"/>
          <p:bldP spid="237" grpId="0" animBg="1"/>
          <p:bldP spid="205" grpId="0" animBg="1"/>
          <p:bldP spid="206" grpId="0" animBg="1"/>
          <p:bldP spid="206" grpId="1" animBg="1"/>
          <p:bldP spid="208" grpId="0" animBg="1"/>
          <p:bldP spid="209" grpId="0" animBg="1"/>
          <p:bldP spid="213" grpId="0" animBg="1"/>
          <p:bldP spid="214" grpId="0" animBg="1"/>
          <p:bldP spid="2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6605E-6 -0.00072 C 0.00746 -0.00385 0.03852 -0.00651 0.04991 -0.00651 C 0.118 -0.00651 0.18798 0.04269 0.18798 0.09308 C 0.18798 0.06704 0.22338 0.04269 0.25648 0.04269 C 0.29093 0.04269 0.32402 0.06776 0.32402 0.09308 C 0.32402 0.0803 0.34152 0.06704 0.35888 0.06704 C 0.37691 0.06704 0.39441 0.07958 0.39441 0.09308 C 0.39441 0.08585 0.40296 0.0803 0.41191 0.0803 C 0.42045 0.0803 0.4294 0.08657 0.4294 0.09308 C 0.4294 0.08898 0.43415 0.08585 0.43836 0.08585 C 0.44025 0.08585 0.4469 0.08898 0.4469 0.09308 C 0.4469 0.09067 0.4488 0.08898 0.45151 0.08898 C 0.45151 0.0885 0.45585 0.09067 0.45585 0.09308 C 0.45585 0.09164 0.45585 0.09067 0.45775 0.09067 C 0.45775 0.09115 0.45951 0.09164 0.45951 0.09308 C 0.45951 0.09164 0.45951 0.09236 0.45951 0.09115 C 0.46195 0.09115 0.46195 0.09164 0.46195 0.09236 C 0.46385 0.09164 0.46385 0.09236 0.46385 0.09115 C 0.46684 0.09115 0.46684 0.09164 0.46684 0.09236 " pathEditMode="relative" rAng="0" ptsTypes="AAAAAAAAAAAAAAAAAAA">
                                          <p:cBhvr>
                                            <p:cTn id="6" dur="2000" fill="hold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342" y="4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1" presetClass="path" presetSubtype="0" accel="50000" de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3065 -0.01736 C -0.02699 -0.02074 -0.00976 -0.02387 -0.00298 -0.02387 C 0.03567 -0.02387 0.07569 0.03015 0.07569 0.08681 C 0.07569 0.05812 0.0944 0.03015 0.11298 0.03015 C 0.13292 0.03015 0.15164 0.05812 0.15164 0.08681 C 0.15164 0.07162 0.16235 0.05812 0.17171 0.05812 C 0.18243 0.05812 0.19165 0.07162 0.19165 0.08681 C 0.19165 0.07813 0.19707 0.07162 0.20236 0.07162 C 0.2063 0.07162 0.21159 0.07813 0.21159 0.08681 C 0.21159 0.08151 0.2143 0.07813 0.21715 0.07813 C 0.21837 0.07813 0.22108 0.08151 0.22108 0.08681 C 0.22108 0.08295 0.22217 0.08151 0.22366 0.08151 C 0.22366 0.08295 0.22623 0.08295 0.22623 0.08681 C 0.22623 0.08464 0.22623 0.08295 0.22759 0.08295 C 0.22759 0.08464 0.22908 0.08464 0.22908 0.08681 C 0.22908 0.08464 0.22908 0.08681 0.22908 0.08464 C 0.23044 0.08464 0.23044 0.08681 0.23044 0.08464 C 0.2318 0.08464 0.2318 0.08681 0.2318 0.08464 C 0.23342 0.08464 0.23342 0.08681 0.23342 0.08464 " pathEditMode="relative" rAng="0" ptsTypes="AAAAAAAAAAAAAAAAAAA">
                                          <p:cBhvr>
                                            <p:cTn id="8" dur="20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197" y="487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1" presetClass="path" presetSubtype="0" accel="50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0042E-6 -0.00168 C 0.00407 0.00338 0.01939 0.00893 0.02468 0.00893 C 0.05845 0.00893 0.09304 -0.07137 0.09304 -0.15167 C 0.09304 -0.11164 0.1104 -0.07186 0.12681 -0.07186 C 0.14417 -0.07186 0.16045 -0.11213 0.16045 -0.15167 C 0.16045 -0.1319 0.16913 -0.11164 0.17781 -0.11164 C 0.18649 -0.11164 0.1953 -0.13166 0.1953 -0.15167 C 0.1953 -0.14179 0.19937 -0.1319 0.20385 -0.1319 C 0.20819 -0.1319 0.21253 -0.14227 0.21253 -0.15167 C 0.21253 -0.14685 0.21483 -0.14179 0.21687 -0.14179 C 0.21782 -0.14179 0.22107 -0.14685 0.22107 -0.15167 C 0.22107 -0.14926 0.22216 -0.14685 0.22324 -0.14685 C 0.22324 -0.14613 0.22555 -0.1495 0.22555 -0.15167 C 0.22555 -0.15071 0.22555 -0.14926 0.2265 -0.14926 C 0.2265 -0.14974 0.22758 -0.15071 0.22758 -0.15167 C 0.22758 -0.15119 0.22758 -0.15071 0.22758 -0.15023 C 0.22867 -0.15023 0.22867 -0.15071 0.22867 -0.15119 C 0.22962 -0.15119 0.22962 -0.15071 0.22962 -0.15023 C 0.23097 -0.15023 0.23097 -0.15071 0.23097 -0.15119 " pathEditMode="relative" rAng="0" ptsTypes="AAAAAAAAAAAAAAAAAAA">
                                          <p:cBhvr>
                                            <p:cTn id="10" dur="20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542" y="-69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1" presetClass="path" presetSubtype="0" accel="50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27411E-6 -0.00145 C 0.00624 0.00458 0.02957 0.01061 0.03798 0.01061 C 0.08952 0.01061 0.14241 -0.08247 0.14241 -0.17458 C 0.14241 -0.12829 0.16913 -0.08247 0.19409 -0.08247 C 0.22054 -0.08247 0.24576 -0.12877 0.24576 -0.17458 C 0.24576 -0.15216 0.25906 -0.12829 0.27221 -0.12829 C 0.28564 -0.12829 0.29866 -0.15143 0.29866 -0.17458 C 0.29866 -0.16325 0.30531 -0.15216 0.31209 -0.15216 C 0.3186 -0.15216 0.32538 -0.16349 0.32538 -0.17458 C 0.32538 -0.16928 0.32877 -0.16325 0.33189 -0.16325 C 0.33352 -0.16325 0.33854 -0.16928 0.33854 -0.17458 C 0.33854 -0.17193 0.34003 -0.16928 0.34193 -0.16928 C 0.34193 -0.16831 0.34518 -0.17193 0.34518 -0.17458 C 0.34518 -0.17338 0.34518 -0.17193 0.34694 -0.17193 C 0.34694 -0.1729 0.34844 -0.17338 0.34844 -0.17458 C 0.34844 -0.1741 0.34844 -0.17338 0.34844 -0.1729 C 0.35006 -0.1729 0.35006 -0.17338 0.35006 -0.1741 C 0.35156 -0.1741 0.35156 -0.17338 0.35156 -0.1729 C 0.35346 -0.1729 0.35346 -0.17338 0.35346 -0.1741 " pathEditMode="relative" rAng="0" ptsTypes="AAAAAAAAAAAAAAAAAAA">
                                          <p:cBhvr>
                                            <p:cTn id="12" dur="20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673" y="-80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0" presetClass="path" presetSubtype="0" accel="50000" de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4.71586E-6 7.71642E-8 C 0.09439 -0.15047 0.18906 -0.30046 0.25335 -0.28286 C 0.31791 -0.26549 0.36552 0.04389 0.38654 0.10562 " pathEditMode="relative" rAng="0" ptsTypes="AAA">
                                          <p:cBhvr>
                                            <p:cTn id="14" dur="20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327" y="-89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0" presetClass="path" presetSubtype="0" accel="50000" de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3.8858E-6 3.04316E-6 C 0.10173 -0.05836 0.20372 -0.11647 0.26014 -0.16374 " pathEditMode="relative" rAng="0" ptsTypes="AA">
                                          <p:cBhvr>
                                            <p:cTn id="16" dur="20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007" y="-8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74 -0.00241 L 0.41787 -0.15433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656" y="-75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1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2543E-6 -0.00097 C 0.00421 -0.00362 0.02021 -0.00627 0.02604 -0.00627 C 0.06144 -0.00627 0.09752 0.03665 0.09752 0.08006 C 0.09752 0.05811 0.11569 0.03665 0.13292 0.03665 C 0.15109 0.03665 0.16818 0.0586 0.16818 0.08006 C 0.16818 0.06921 0.17741 0.05811 0.18636 0.05811 C 0.19558 0.05811 0.20453 0.06896 0.20453 0.08006 C 0.20453 0.07451 0.20914 0.06921 0.21362 0.06921 C 0.21823 0.06921 0.22271 0.07451 0.22271 0.08006 C 0.22271 0.07716 0.22501 0.07451 0.22718 0.07451 C 0.22827 0.07451 0.23166 0.07716 0.23166 0.08006 C 0.23166 0.07861 0.23274 0.07716 0.23424 0.07716 C 0.23424 0.07668 0.23641 0.07861 0.23641 0.08006 C 0.23641 0.07909 0.23641 0.07861 0.23749 0.07861 C 0.23749 0.07861 0.23858 0.07909 0.23858 0.08006 C 0.23858 0.07957 0.23858 0.07909 0.23858 0.07885 C 0.23953 0.07885 0.23953 0.07909 0.23953 0.07957 C 0.24061 0.07957 0.24061 0.07909 0.24061 0.07885 C 0.24197 0.07885 0.24197 0.07909 0.24197 0.07957 " pathEditMode="relative" rAng="0" ptsTypes="AAAAAAAAAAAAAAAAAAA">
                                          <p:cBhvr>
                                            <p:cTn id="20" dur="1000" fill="hold"/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98" y="378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41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479E-6 0.00579 C -0.00013 -0.01471 -0.00054 -0.0352 -0.00081 -0.0352 C -0.00163 -0.0352 -0.00258 0.28551 -0.00258 0.60695 C -0.00258 0.44466 -0.00312 0.28599 -0.00352 0.28599 C -0.00407 0.28599 -0.00447 0.4478 -0.00447 0.60695 C -0.00447 0.52689 -0.00475 0.44466 -0.00502 0.44466 C -0.00529 0.44466 -0.00542 0.5252 -0.00542 0.60695 C -0.00542 0.56595 -0.00556 0.52689 -0.00569 0.52689 C -0.00583 0.52689 -0.00597 0.56788 -0.00597 0.60695 C -0.00597 0.58645 -0.00597 0.56595 -0.0061 0.56595 C -0.0061 0.56619 -0.00624 0.58645 -0.00624 0.60695 C -0.00624 0.59634 -0.00624 0.58645 -0.00624 0.58669 C -0.00624 0.5838 -0.00624 0.59682 -0.00624 0.60695 C -0.00624 0.60188 -0.00624 0.59634 -0.00637 0.59634 C -0.00637 0.59875 -0.00637 0.60116 -0.00637 0.60695 C -0.00637 0.60429 -0.00637 0.60188 -0.00637 0.59947 C -0.00637 0.59971 -0.00637 0.60188 -0.00637 0.60429 C -0.00637 0.60454 -0.00637 0.60188 -0.00637 0.59947 C -0.00637 0.59971 -0.00637 0.60188 -0.00637 0.60429 " pathEditMode="relative" rAng="0" ptsTypes="AAAAAAAAAAAAAAAAAAA">
                                          <p:cBhvr>
                                            <p:cTn id="24" dur="10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6" y="279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41" presetClass="path" presetSubtype="0" accel="50000" de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1845 -0.1049 C -0.01858 -0.12781 -0.01886 -0.15096 -0.01899 -0.15096 C -0.01953 -0.15096 -0.02008 0.20858 -0.02008 0.56932 C -0.02008 0.38775 -0.02035 0.2093 -0.02062 0.2093 C -0.02103 0.2093 -0.0213 0.39064 -0.0213 0.56932 C -0.0213 0.47938 -0.02143 0.38775 -0.02157 0.38775 C -0.0217 0.38775 -0.02184 0.47745 -0.02184 0.56932 C -0.02184 0.52327 -0.02197 0.47938 -0.02197 0.47962 C -0.02211 0.47938 -0.02211 0.52544 -0.02211 0.56932 C -0.02211 0.54617 -0.02225 0.52327 -0.02225 0.52351 C -0.02225 0.52327 -0.02225 0.54617 -0.02225 0.56932 C -0.02225 0.55727 -0.02225 0.54617 -0.02238 0.54617 C -0.02238 0.54352 -0.02238 0.55799 -0.02238 0.56932 C -0.02238 0.56354 -0.02238 0.55727 -0.02238 0.55751 C -0.02238 0.55992 -0.02238 0.56281 -0.02238 0.56932 C -0.02238 0.56619 -0.02238 0.56354 -0.02238 0.56064 C -0.02238 0.56088 -0.02238 0.56354 -0.02238 0.56619 C -0.02238 0.56643 -0.02238 0.56354 -0.02238 0.56064 C -0.02238 0.56088 -0.02238 0.56354 -0.02238 0.56619 " pathEditMode="relative" rAng="0" ptsTypes="AAAAAAAAAAAAAAAAAAA">
                                          <p:cBhvr>
                                            <p:cTn id="26" dur="10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3" y="313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41" presetClass="path" presetSubtype="0" accel="50000" de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01085 0.02507 C -0.01099 0.00675 -0.0114 -0.01182 -0.01153 -0.01182 C -0.01221 -0.01182 -0.01289 0.27731 -0.01289 0.56715 C -0.01289 0.42126 -0.01329 0.27779 -0.0137 0.27779 C -0.01411 0.27779 -0.01438 0.42343 -0.01438 0.56715 C -0.01438 0.49505 -0.01465 0.42126 -0.01479 0.42126 C -0.01492 0.42126 -0.01519 0.49336 -0.01519 0.56715 C -0.01519 0.53026 -0.01533 0.49505 -0.01533 0.49529 C -0.01546 0.49505 -0.0156 0.53195 -0.0156 0.56715 C -0.0156 0.54859 -0.0156 0.53026 -0.0156 0.5305 C -0.0156 0.53026 -0.01574 0.54859 -0.01574 0.56715 C -0.01574 0.55751 -0.01574 0.54859 -0.01574 0.54883 C -0.01574 0.54642 -0.01587 0.55799 -0.01587 0.56715 C -0.01587 0.56257 -0.01587 0.55751 -0.01587 0.55775 C -0.01587 0.55968 -0.01587 0.56209 -0.01587 0.56715 C -0.01587 0.56474 -0.01587 0.56257 -0.01587 0.5604 C -0.01587 0.56064 -0.01587 0.56257 -0.01587 0.56474 C -0.01587 0.56498 -0.01587 0.56257 -0.01587 0.5604 C -0.01587 0.56064 -0.01587 0.56257 -0.01587 0.56474 " pathEditMode="relative" rAng="0" ptsTypes="AAAAAAAAAAAAAAAAAAA">
                                          <p:cBhvr>
                                            <p:cTn id="28" dur="20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8" y="2524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1" presetClass="path" presetSubtype="0" accel="50000" decel="5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0.01194 0.01519 C -0.01194 -0.00507 -0.01167 -0.02556 -0.01153 -0.02556 C -0.01099 -0.02556 -0.01044 0.2937 -0.01044 0.61369 C -0.01044 0.45237 -0.01017 0.29419 -0.0099 0.29419 C -0.0095 0.29419 -0.00922 0.45527 -0.00922 0.61369 C -0.00922 0.53412 -0.00909 0.45237 -0.00895 0.45237 C -0.00882 0.45237 -0.00868 0.53219 -0.00868 0.61369 C -0.00868 0.57294 -0.00855 0.53412 -0.00855 0.53436 C -0.00841 0.53412 -0.00841 0.57463 -0.00841 0.61369 C -0.00841 0.5932 -0.00827 0.57294 -0.00827 0.57318 C -0.00827 0.57294 -0.00827 0.5932 -0.00827 0.61369 C -0.00827 0.60308 -0.00827 0.5932 -0.00814 0.5932 C -0.00814 0.59079 -0.00814 0.60381 -0.00814 0.61369 C -0.00814 0.60863 -0.00814 0.60308 -0.00814 0.60332 C -0.00814 0.60549 -0.00814 0.60791 -0.00814 0.61369 C -0.00814 0.61104 -0.00814 0.60863 -0.00814 0.60622 C -0.00814 0.60646 -0.00814 0.60863 -0.00814 0.61104 C -0.00814 0.61128 -0.00814 0.60863 -0.00814 0.60622 C -0.008 0.60622 -0.008 0.60863 -0.008 0.61104 " pathEditMode="relative" rAng="0" ptsTypes="AAAAAAAAAAAAAAAAAAA">
                                          <p:cBhvr>
                                            <p:cTn id="30" dur="10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0" y="2787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1" presetClass="path" presetSubtype="0" accel="50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2.78855E-6 0.02773 C -2.78855E-6 0.00603 0.00027 -0.01591 0.00041 -0.01591 C 0.00095 -0.01591 0.00149 0.32506 0.00149 0.66699 C 0.00149 0.49506 0.00177 0.32578 0.00204 0.32578 C 0.00244 0.32578 0.00272 0.49771 0.00272 0.66699 C 0.00272 0.58187 0.00285 0.49506 0.00299 0.49506 C 0.00312 0.49506 0.00326 0.57994 0.00326 0.66699 C 0.00326 0.62334 0.00339 0.58187 0.00339 0.58211 C 0.00353 0.58187 0.00353 0.62527 0.00353 0.66699 C 0.00353 0.64505 0.00366 0.62334 0.00366 0.62358 C 0.00366 0.62334 0.00366 0.64505 0.00366 0.66699 C 0.00366 0.65566 0.00366 0.64505 0.0038 0.64505 C 0.0038 0.64239 0.0038 0.65638 0.0038 0.66699 C 0.0038 0.66168 0.0038 0.65566 0.0038 0.6559 C 0.0038 0.65831 0.0038 0.66096 0.0038 0.66699 C 0.0038 0.66434 0.0038 0.66168 0.0038 0.65903 C 0.0038 0.65927 0.0038 0.66168 0.0038 0.66434 C 0.0038 0.66458 0.0038 0.66168 0.0038 0.65903 C 0.00394 0.65903 0.00394 0.66168 0.00394 0.66434 " pathEditMode="relative" rAng="0" ptsTypes="AAAAAAAAAAAAAAAAAAA">
                                          <p:cBhvr>
                                            <p:cTn id="32" dur="10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0" y="297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41" presetClass="path" presetSubtype="0" accel="50000" decel="5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3.44771E-6 0.01953 C -0.00027 0.00193 -0.00081 -0.01592 -0.00095 -0.01592 C -0.0023 -0.01592 -0.00352 0.2638 -0.00352 0.54449 C -0.00352 0.40342 -0.0042 0.26452 -0.00474 0.26452 C -0.00542 0.26452 -0.00596 0.40559 -0.00596 0.54449 C -0.00596 0.47456 -0.00637 0.40342 -0.00664 0.40342 C -0.00691 0.40342 -0.00732 0.47311 -0.00732 0.54449 C -0.00732 0.5088 -0.00746 0.47456 -0.00759 0.47456 C -0.00773 0.47456 -0.008 0.51024 -0.008 0.54449 C -0.008 0.52664 -0.008 0.5088 -0.00813 0.5088 C -0.00813 0.5088 -0.00827 0.52664 -0.00827 0.54449 C -0.00827 0.53508 -0.00827 0.52664 -0.00827 0.52664 C -0.00827 0.52447 -0.00841 0.53581 -0.00841 0.54449 C -0.00841 0.54015 -0.00841 0.53508 -0.00841 0.53508 C -0.00841 0.53725 -0.00854 0.53942 -0.00854 0.54449 C -0.00854 0.54232 -0.00854 0.54015 -0.00854 0.53798 C -0.00854 0.53798 -0.00854 0.54015 -0.00854 0.54232 C -0.00854 0.54232 -0.00854 0.54015 -0.00854 0.53798 C -0.00854 0.53798 -0.00854 0.54015 -0.00854 0.54232 " pathEditMode="relative" rAng="0" ptsTypes="AAAAAAAAAAAAAAAAAAA">
                                          <p:cBhvr>
                                            <p:cTn id="34" dur="10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4" y="2447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41" presetClass="path" presetSubtype="0" accel="5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4.60193E-6 0.02122 C -0.00041 0.00265 -0.0015 -0.01592 -0.0019 -0.01592 C -0.00448 -0.01592 -0.00719 0.27466 -0.00719 0.56595 C -0.00719 0.41934 -0.00841 0.27514 -0.00963 0.27514 C -0.01099 0.27514 -0.01221 0.42151 -0.01221 0.56595 C -0.01221 0.49337 -0.01289 0.41934 -0.01357 0.41934 C -0.01425 0.41934 -0.01492 0.49168 -0.01492 0.56595 C -0.01492 0.52882 -0.0152 0.49337 -0.0156 0.49337 C -0.01587 0.49337 -0.01614 0.5305 -0.01614 0.56595 C -0.01614 0.54738 -0.01642 0.52882 -0.01655 0.52882 C -0.01655 0.52882 -0.01682 0.54738 -0.01682 0.56595 C -0.01682 0.55631 -0.01696 0.54738 -0.01696 0.54738 C -0.01696 0.54497 -0.01723 0.55679 -0.01723 0.56595 C -0.01723 0.56137 -0.01723 0.55631 -0.01723 0.55631 C -0.01723 0.55848 -0.01737 0.56089 -0.01737 0.56595 C -0.01737 0.56354 -0.01737 0.56137 -0.01737 0.5592 C -0.01737 0.5592 -0.01737 0.56137 -0.01737 0.56354 C -0.0175 0.56354 -0.0175 0.56137 -0.0175 0.5592 C -0.0175 0.5592 -0.0175 0.56137 -0.0175 0.56354 " pathEditMode="relative" rAng="0" ptsTypes="AAAAAAAAAAAAAAAAAAA">
                                          <p:cBhvr>
                                            <p:cTn id="36" dur="10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82" y="2536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1" presetClass="path" presetSubtype="0" accel="50000" decel="5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5.11325E-7 0.01736 C -0.00014 -0.00193 -0.00041 -0.02147 -0.00041 -0.02122 C -0.00109 -0.02147 -0.00163 0.2814 -0.00163 0.58476 C -0.00163 0.43211 -0.0019 0.28164 -0.00217 0.28164 C -0.00244 0.28164 -0.00285 0.43453 -0.00285 0.58476 C -0.00285 0.50928 -0.00298 0.43211 -0.00312 0.43211 C -0.00326 0.43211 -0.00339 0.50759 -0.00339 0.58476 C -0.00339 0.54617 -0.00339 0.50928 -0.00353 0.50928 C -0.00366 0.50928 -0.00366 0.5481 -0.00366 0.58476 C -0.00366 0.56546 -0.00366 0.54617 -0.0038 0.54617 C -0.0038 0.54641 -0.0038 0.56546 -0.0038 0.58476 C -0.0038 0.57487 -0.0038 0.56546 -0.0038 0.56571 C -0.0038 0.56305 -0.00393 0.57535 -0.00393 0.58476 C -0.00393 0.57993 -0.00393 0.57487 -0.00393 0.57511 C -0.00393 0.57704 -0.00393 0.57945 -0.00393 0.58476 C -0.00393 0.58234 -0.00393 0.57993 -0.00393 0.57776 C -0.00393 0.578 -0.00393 0.57993 -0.00393 0.58234 C -0.00393 0.58259 -0.00393 0.57993 -0.00393 0.57776 C -0.00393 0.578 -0.00393 0.57993 -0.00393 0.58234 " pathEditMode="relative" rAng="0" ptsTypes="AAAAAAAAAAAAAAAAAAA">
                                          <p:cBhvr>
                                            <p:cTn id="38" dur="10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3" y="2642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0" grpId="0" animBg="1"/>
          <p:bldP spid="231" grpId="0" animBg="1"/>
          <p:bldP spid="232" grpId="0" animBg="1"/>
          <p:bldP spid="233" grpId="0" animBg="1"/>
          <p:bldP spid="234" grpId="0" animBg="1"/>
          <p:bldP spid="235" grpId="0" animBg="1"/>
          <p:bldP spid="236" grpId="0" animBg="1"/>
          <p:bldP spid="237" grpId="0" animBg="1"/>
          <p:bldP spid="205" grpId="0" animBg="1"/>
          <p:bldP spid="206" grpId="0" animBg="1"/>
          <p:bldP spid="206" grpId="1" animBg="1"/>
          <p:bldP spid="208" grpId="0" animBg="1"/>
          <p:bldP spid="209" grpId="0" animBg="1"/>
          <p:bldP spid="213" grpId="0" animBg="1"/>
          <p:bldP spid="214" grpId="0" animBg="1"/>
          <p:bldP spid="215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1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2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2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8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4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6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5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8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5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2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1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0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4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8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5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04638" cy="657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3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9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2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9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6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6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13258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3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2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713257" cy="65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9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kyBet - Toolkit">
  <a:themeElements>
    <a:clrScheme name="Sky Betting &amp; Gaming Colours">
      <a:dk1>
        <a:srgbClr val="000000"/>
      </a:dk1>
      <a:lt1>
        <a:srgbClr val="FFFFFF"/>
      </a:lt1>
      <a:dk2>
        <a:srgbClr val="C1001F"/>
      </a:dk2>
      <a:lt2>
        <a:srgbClr val="C10068"/>
      </a:lt2>
      <a:accent1>
        <a:srgbClr val="009CDD"/>
      </a:accent1>
      <a:accent2>
        <a:srgbClr val="000099"/>
      </a:accent2>
      <a:accent3>
        <a:srgbClr val="B7C72A"/>
      </a:accent3>
      <a:accent4>
        <a:srgbClr val="006633"/>
      </a:accent4>
      <a:accent5>
        <a:srgbClr val="CC3300"/>
      </a:accent5>
      <a:accent6>
        <a:srgbClr val="EAB90C"/>
      </a:accent6>
      <a:hlink>
        <a:srgbClr val="000000"/>
      </a:hlink>
      <a:folHlink>
        <a:srgbClr val="000000"/>
      </a:folHlink>
    </a:clrScheme>
    <a:fontScheme name="Office">
      <a:majorFont>
        <a:latin typeface="Sky Text Medium"/>
        <a:ea typeface=""/>
        <a:cs typeface=""/>
      </a:majorFont>
      <a:minorFont>
        <a:latin typeface="Sky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17676</TotalTime>
  <Words>1047</Words>
  <Application>Microsoft Macintosh PowerPoint</Application>
  <PresentationFormat>Custom</PresentationFormat>
  <Paragraphs>211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Calibri</vt:lpstr>
      <vt:lpstr>Lucida Grande</vt:lpstr>
      <vt:lpstr>Sky Text</vt:lpstr>
      <vt:lpstr>Sky Text Medium</vt:lpstr>
      <vt:lpstr>Arial</vt:lpstr>
      <vt:lpstr>SkyBet - Toolkit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British Sky Broadcasting Limited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Belsher, Alex</dc:creator>
  <cp:lastModifiedBy>Andrew Burgin</cp:lastModifiedBy>
  <cp:revision>985</cp:revision>
  <cp:lastPrinted>2017-05-15T20:33:23Z</cp:lastPrinted>
  <dcterms:created xsi:type="dcterms:W3CDTF">2011-01-10T15:52:30Z</dcterms:created>
  <dcterms:modified xsi:type="dcterms:W3CDTF">2017-06-03T19:07:12Z</dcterms:modified>
</cp:coreProperties>
</file>